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3" r:id="rId6"/>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ED371-863A-B000-6C99-E3DCB4F5CD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T"/>
          </a:p>
        </p:txBody>
      </p:sp>
      <p:sp>
        <p:nvSpPr>
          <p:cNvPr id="3" name="Subtitle 2">
            <a:extLst>
              <a:ext uri="{FF2B5EF4-FFF2-40B4-BE49-F238E27FC236}">
                <a16:creationId xmlns:a16="http://schemas.microsoft.com/office/drawing/2014/main" id="{AE3631CB-F2BA-9BCF-0C65-93157C5B51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T"/>
          </a:p>
        </p:txBody>
      </p:sp>
      <p:sp>
        <p:nvSpPr>
          <p:cNvPr id="4" name="Date Placeholder 3">
            <a:extLst>
              <a:ext uri="{FF2B5EF4-FFF2-40B4-BE49-F238E27FC236}">
                <a16:creationId xmlns:a16="http://schemas.microsoft.com/office/drawing/2014/main" id="{19ADCFF1-BA9B-D27F-0AC0-C51D7B7246BE}"/>
              </a:ext>
            </a:extLst>
          </p:cNvPr>
          <p:cNvSpPr>
            <a:spLocks noGrp="1"/>
          </p:cNvSpPr>
          <p:nvPr>
            <p:ph type="dt" sz="half" idx="10"/>
          </p:nvPr>
        </p:nvSpPr>
        <p:spPr/>
        <p:txBody>
          <a:bodyPr/>
          <a:lstStyle/>
          <a:p>
            <a:fld id="{DC9F13F4-4C1A-7144-B75A-4F51B4D934CD}" type="datetimeFigureOut">
              <a:rPr lang="en-LT" smtClean="0"/>
              <a:t>10/13/2023</a:t>
            </a:fld>
            <a:endParaRPr lang="en-LT"/>
          </a:p>
        </p:txBody>
      </p:sp>
      <p:sp>
        <p:nvSpPr>
          <p:cNvPr id="5" name="Footer Placeholder 4">
            <a:extLst>
              <a:ext uri="{FF2B5EF4-FFF2-40B4-BE49-F238E27FC236}">
                <a16:creationId xmlns:a16="http://schemas.microsoft.com/office/drawing/2014/main" id="{B6952869-CF83-47F2-1733-00CF92AF30EA}"/>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F4EEB01F-AA01-862D-335A-6B38ACACAE50}"/>
              </a:ext>
            </a:extLst>
          </p:cNvPr>
          <p:cNvSpPr>
            <a:spLocks noGrp="1"/>
          </p:cNvSpPr>
          <p:nvPr>
            <p:ph type="sldNum" sz="quarter" idx="12"/>
          </p:nvPr>
        </p:nvSpPr>
        <p:spPr/>
        <p:txBody>
          <a:bodyPr/>
          <a:lstStyle/>
          <a:p>
            <a:fld id="{60C0742F-3AA5-3743-801B-73010F3AA154}" type="slidenum">
              <a:rPr lang="en-LT" smtClean="0"/>
              <a:t>‹Nº›</a:t>
            </a:fld>
            <a:endParaRPr lang="en-LT"/>
          </a:p>
        </p:txBody>
      </p:sp>
    </p:spTree>
    <p:extLst>
      <p:ext uri="{BB962C8B-B14F-4D97-AF65-F5344CB8AC3E}">
        <p14:creationId xmlns:p14="http://schemas.microsoft.com/office/powerpoint/2010/main" val="191856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A37C-1197-7B08-54E1-256EA5408C31}"/>
              </a:ext>
            </a:extLst>
          </p:cNvPr>
          <p:cNvSpPr>
            <a:spLocks noGrp="1"/>
          </p:cNvSpPr>
          <p:nvPr>
            <p:ph type="title"/>
          </p:nvPr>
        </p:nvSpPr>
        <p:spPr/>
        <p:txBody>
          <a:bodyPr/>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BF4AFC51-BF92-CE82-E766-C1BBCE5702F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2F8E9478-BB63-D461-AC21-6DAD0CED1F75}"/>
              </a:ext>
            </a:extLst>
          </p:cNvPr>
          <p:cNvSpPr>
            <a:spLocks noGrp="1"/>
          </p:cNvSpPr>
          <p:nvPr>
            <p:ph type="dt" sz="half" idx="10"/>
          </p:nvPr>
        </p:nvSpPr>
        <p:spPr/>
        <p:txBody>
          <a:bodyPr/>
          <a:lstStyle/>
          <a:p>
            <a:fld id="{DC9F13F4-4C1A-7144-B75A-4F51B4D934CD}" type="datetimeFigureOut">
              <a:rPr lang="en-LT" smtClean="0"/>
              <a:t>10/13/2023</a:t>
            </a:fld>
            <a:endParaRPr lang="en-LT"/>
          </a:p>
        </p:txBody>
      </p:sp>
      <p:sp>
        <p:nvSpPr>
          <p:cNvPr id="5" name="Footer Placeholder 4">
            <a:extLst>
              <a:ext uri="{FF2B5EF4-FFF2-40B4-BE49-F238E27FC236}">
                <a16:creationId xmlns:a16="http://schemas.microsoft.com/office/drawing/2014/main" id="{D97FB7D0-43D5-38B5-4061-F23D81DDFC81}"/>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8AD3406F-055F-AC6D-1120-C628CA53D912}"/>
              </a:ext>
            </a:extLst>
          </p:cNvPr>
          <p:cNvSpPr>
            <a:spLocks noGrp="1"/>
          </p:cNvSpPr>
          <p:nvPr>
            <p:ph type="sldNum" sz="quarter" idx="12"/>
          </p:nvPr>
        </p:nvSpPr>
        <p:spPr/>
        <p:txBody>
          <a:bodyPr/>
          <a:lstStyle/>
          <a:p>
            <a:fld id="{60C0742F-3AA5-3743-801B-73010F3AA154}" type="slidenum">
              <a:rPr lang="en-LT" smtClean="0"/>
              <a:t>‹Nº›</a:t>
            </a:fld>
            <a:endParaRPr lang="en-LT"/>
          </a:p>
        </p:txBody>
      </p:sp>
    </p:spTree>
    <p:extLst>
      <p:ext uri="{BB962C8B-B14F-4D97-AF65-F5344CB8AC3E}">
        <p14:creationId xmlns:p14="http://schemas.microsoft.com/office/powerpoint/2010/main" val="34687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DC02CF-0037-0C5B-9FC0-38256A2269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C386A712-F611-21F3-CA80-09A25A99B7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719A51EF-737B-ACC8-A03B-6195BB87B8E6}"/>
              </a:ext>
            </a:extLst>
          </p:cNvPr>
          <p:cNvSpPr>
            <a:spLocks noGrp="1"/>
          </p:cNvSpPr>
          <p:nvPr>
            <p:ph type="dt" sz="half" idx="10"/>
          </p:nvPr>
        </p:nvSpPr>
        <p:spPr/>
        <p:txBody>
          <a:bodyPr/>
          <a:lstStyle/>
          <a:p>
            <a:fld id="{DC9F13F4-4C1A-7144-B75A-4F51B4D934CD}" type="datetimeFigureOut">
              <a:rPr lang="en-LT" smtClean="0"/>
              <a:t>10/13/2023</a:t>
            </a:fld>
            <a:endParaRPr lang="en-LT"/>
          </a:p>
        </p:txBody>
      </p:sp>
      <p:sp>
        <p:nvSpPr>
          <p:cNvPr id="5" name="Footer Placeholder 4">
            <a:extLst>
              <a:ext uri="{FF2B5EF4-FFF2-40B4-BE49-F238E27FC236}">
                <a16:creationId xmlns:a16="http://schemas.microsoft.com/office/drawing/2014/main" id="{7A4C6DA3-C98D-12D1-6855-DFC29C1705A5}"/>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6BE7E76A-BB62-4E4B-88FA-4E498E871211}"/>
              </a:ext>
            </a:extLst>
          </p:cNvPr>
          <p:cNvSpPr>
            <a:spLocks noGrp="1"/>
          </p:cNvSpPr>
          <p:nvPr>
            <p:ph type="sldNum" sz="quarter" idx="12"/>
          </p:nvPr>
        </p:nvSpPr>
        <p:spPr/>
        <p:txBody>
          <a:bodyPr/>
          <a:lstStyle/>
          <a:p>
            <a:fld id="{60C0742F-3AA5-3743-801B-73010F3AA154}" type="slidenum">
              <a:rPr lang="en-LT" smtClean="0"/>
              <a:t>‹Nº›</a:t>
            </a:fld>
            <a:endParaRPr lang="en-LT"/>
          </a:p>
        </p:txBody>
      </p:sp>
    </p:spTree>
    <p:extLst>
      <p:ext uri="{BB962C8B-B14F-4D97-AF65-F5344CB8AC3E}">
        <p14:creationId xmlns:p14="http://schemas.microsoft.com/office/powerpoint/2010/main" val="319548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940F-8A19-23E7-9CC4-B2A29E7E1D97}"/>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6FFE73B3-37FF-B323-DA99-4CD643D9A66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93D25EF8-C5C7-D89B-C65F-76E35110F8E6}"/>
              </a:ext>
            </a:extLst>
          </p:cNvPr>
          <p:cNvSpPr>
            <a:spLocks noGrp="1"/>
          </p:cNvSpPr>
          <p:nvPr>
            <p:ph type="dt" sz="half" idx="10"/>
          </p:nvPr>
        </p:nvSpPr>
        <p:spPr/>
        <p:txBody>
          <a:bodyPr/>
          <a:lstStyle/>
          <a:p>
            <a:fld id="{DC9F13F4-4C1A-7144-B75A-4F51B4D934CD}" type="datetimeFigureOut">
              <a:rPr lang="en-LT" smtClean="0"/>
              <a:t>10/13/2023</a:t>
            </a:fld>
            <a:endParaRPr lang="en-LT"/>
          </a:p>
        </p:txBody>
      </p:sp>
      <p:sp>
        <p:nvSpPr>
          <p:cNvPr id="5" name="Footer Placeholder 4">
            <a:extLst>
              <a:ext uri="{FF2B5EF4-FFF2-40B4-BE49-F238E27FC236}">
                <a16:creationId xmlns:a16="http://schemas.microsoft.com/office/drawing/2014/main" id="{1C5A5DFF-264D-0D16-CCC6-9C1F615E9865}"/>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8BE9CFD3-8B1E-EA91-6E39-A2CF142295FD}"/>
              </a:ext>
            </a:extLst>
          </p:cNvPr>
          <p:cNvSpPr>
            <a:spLocks noGrp="1"/>
          </p:cNvSpPr>
          <p:nvPr>
            <p:ph type="sldNum" sz="quarter" idx="12"/>
          </p:nvPr>
        </p:nvSpPr>
        <p:spPr/>
        <p:txBody>
          <a:bodyPr/>
          <a:lstStyle/>
          <a:p>
            <a:fld id="{60C0742F-3AA5-3743-801B-73010F3AA154}" type="slidenum">
              <a:rPr lang="en-LT" smtClean="0"/>
              <a:t>‹Nº›</a:t>
            </a:fld>
            <a:endParaRPr lang="en-LT"/>
          </a:p>
        </p:txBody>
      </p:sp>
    </p:spTree>
    <p:extLst>
      <p:ext uri="{BB962C8B-B14F-4D97-AF65-F5344CB8AC3E}">
        <p14:creationId xmlns:p14="http://schemas.microsoft.com/office/powerpoint/2010/main" val="95799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F025-E486-A821-D5CE-0327A6A94AE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LT"/>
          </a:p>
        </p:txBody>
      </p:sp>
      <p:sp>
        <p:nvSpPr>
          <p:cNvPr id="3" name="Text Placeholder 2">
            <a:extLst>
              <a:ext uri="{FF2B5EF4-FFF2-40B4-BE49-F238E27FC236}">
                <a16:creationId xmlns:a16="http://schemas.microsoft.com/office/drawing/2014/main" id="{D1B8CB90-9FB8-9496-A91C-7D9F5FDED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BE08B4E-00A6-375A-9DE9-69662A97F3A4}"/>
              </a:ext>
            </a:extLst>
          </p:cNvPr>
          <p:cNvSpPr>
            <a:spLocks noGrp="1"/>
          </p:cNvSpPr>
          <p:nvPr>
            <p:ph type="dt" sz="half" idx="10"/>
          </p:nvPr>
        </p:nvSpPr>
        <p:spPr/>
        <p:txBody>
          <a:bodyPr/>
          <a:lstStyle/>
          <a:p>
            <a:fld id="{DC9F13F4-4C1A-7144-B75A-4F51B4D934CD}" type="datetimeFigureOut">
              <a:rPr lang="en-LT" smtClean="0"/>
              <a:t>10/13/2023</a:t>
            </a:fld>
            <a:endParaRPr lang="en-LT"/>
          </a:p>
        </p:txBody>
      </p:sp>
      <p:sp>
        <p:nvSpPr>
          <p:cNvPr id="5" name="Footer Placeholder 4">
            <a:extLst>
              <a:ext uri="{FF2B5EF4-FFF2-40B4-BE49-F238E27FC236}">
                <a16:creationId xmlns:a16="http://schemas.microsoft.com/office/drawing/2014/main" id="{C000172C-4D5A-ED1B-824E-C4F0C6DA211F}"/>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1C17F786-5F1A-652E-C3BD-B555BF9E658C}"/>
              </a:ext>
            </a:extLst>
          </p:cNvPr>
          <p:cNvSpPr>
            <a:spLocks noGrp="1"/>
          </p:cNvSpPr>
          <p:nvPr>
            <p:ph type="sldNum" sz="quarter" idx="12"/>
          </p:nvPr>
        </p:nvSpPr>
        <p:spPr/>
        <p:txBody>
          <a:bodyPr/>
          <a:lstStyle/>
          <a:p>
            <a:fld id="{60C0742F-3AA5-3743-801B-73010F3AA154}" type="slidenum">
              <a:rPr lang="en-LT" smtClean="0"/>
              <a:t>‹Nº›</a:t>
            </a:fld>
            <a:endParaRPr lang="en-LT"/>
          </a:p>
        </p:txBody>
      </p:sp>
    </p:spTree>
    <p:extLst>
      <p:ext uri="{BB962C8B-B14F-4D97-AF65-F5344CB8AC3E}">
        <p14:creationId xmlns:p14="http://schemas.microsoft.com/office/powerpoint/2010/main" val="157746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4107-C6E3-0669-F839-212155C33C1E}"/>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EEC4C542-52E5-20CA-483A-C64F1CFB276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Content Placeholder 3">
            <a:extLst>
              <a:ext uri="{FF2B5EF4-FFF2-40B4-BE49-F238E27FC236}">
                <a16:creationId xmlns:a16="http://schemas.microsoft.com/office/drawing/2014/main" id="{5ADA82EC-9E8F-D8BA-453F-D484FF198AD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Date Placeholder 4">
            <a:extLst>
              <a:ext uri="{FF2B5EF4-FFF2-40B4-BE49-F238E27FC236}">
                <a16:creationId xmlns:a16="http://schemas.microsoft.com/office/drawing/2014/main" id="{A42C4511-4FD6-5050-FBFB-01F9970BF863}"/>
              </a:ext>
            </a:extLst>
          </p:cNvPr>
          <p:cNvSpPr>
            <a:spLocks noGrp="1"/>
          </p:cNvSpPr>
          <p:nvPr>
            <p:ph type="dt" sz="half" idx="10"/>
          </p:nvPr>
        </p:nvSpPr>
        <p:spPr/>
        <p:txBody>
          <a:bodyPr/>
          <a:lstStyle/>
          <a:p>
            <a:fld id="{DC9F13F4-4C1A-7144-B75A-4F51B4D934CD}" type="datetimeFigureOut">
              <a:rPr lang="en-LT" smtClean="0"/>
              <a:t>10/13/2023</a:t>
            </a:fld>
            <a:endParaRPr lang="en-LT"/>
          </a:p>
        </p:txBody>
      </p:sp>
      <p:sp>
        <p:nvSpPr>
          <p:cNvPr id="6" name="Footer Placeholder 5">
            <a:extLst>
              <a:ext uri="{FF2B5EF4-FFF2-40B4-BE49-F238E27FC236}">
                <a16:creationId xmlns:a16="http://schemas.microsoft.com/office/drawing/2014/main" id="{BC9989B5-43D0-5147-8CA3-394004706E2B}"/>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7C4C42B4-36AA-2254-5E00-C96E60CB1134}"/>
              </a:ext>
            </a:extLst>
          </p:cNvPr>
          <p:cNvSpPr>
            <a:spLocks noGrp="1"/>
          </p:cNvSpPr>
          <p:nvPr>
            <p:ph type="sldNum" sz="quarter" idx="12"/>
          </p:nvPr>
        </p:nvSpPr>
        <p:spPr/>
        <p:txBody>
          <a:bodyPr/>
          <a:lstStyle/>
          <a:p>
            <a:fld id="{60C0742F-3AA5-3743-801B-73010F3AA154}" type="slidenum">
              <a:rPr lang="en-LT" smtClean="0"/>
              <a:t>‹Nº›</a:t>
            </a:fld>
            <a:endParaRPr lang="en-LT"/>
          </a:p>
        </p:txBody>
      </p:sp>
    </p:spTree>
    <p:extLst>
      <p:ext uri="{BB962C8B-B14F-4D97-AF65-F5344CB8AC3E}">
        <p14:creationId xmlns:p14="http://schemas.microsoft.com/office/powerpoint/2010/main" val="343952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CC54C-C019-CF7D-7354-30D7D0F3EEF7}"/>
              </a:ext>
            </a:extLst>
          </p:cNvPr>
          <p:cNvSpPr>
            <a:spLocks noGrp="1"/>
          </p:cNvSpPr>
          <p:nvPr>
            <p:ph type="title"/>
          </p:nvPr>
        </p:nvSpPr>
        <p:spPr>
          <a:xfrm>
            <a:off x="839788" y="365125"/>
            <a:ext cx="10515600" cy="1325563"/>
          </a:xfrm>
        </p:spPr>
        <p:txBody>
          <a:bodyPr/>
          <a:lstStyle/>
          <a:p>
            <a:r>
              <a:rPr lang="en-GB"/>
              <a:t>Click to edit Master title style</a:t>
            </a:r>
            <a:endParaRPr lang="en-LT"/>
          </a:p>
        </p:txBody>
      </p:sp>
      <p:sp>
        <p:nvSpPr>
          <p:cNvPr id="3" name="Text Placeholder 2">
            <a:extLst>
              <a:ext uri="{FF2B5EF4-FFF2-40B4-BE49-F238E27FC236}">
                <a16:creationId xmlns:a16="http://schemas.microsoft.com/office/drawing/2014/main" id="{95840C5B-22DB-25BE-DBD9-84BC169D1E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922EFC-C159-1754-24BB-B36A812E99E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Text Placeholder 4">
            <a:extLst>
              <a:ext uri="{FF2B5EF4-FFF2-40B4-BE49-F238E27FC236}">
                <a16:creationId xmlns:a16="http://schemas.microsoft.com/office/drawing/2014/main" id="{D3B10328-5DA0-0B48-DD17-CE966860C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03872A8-94BD-A21E-1AE4-523EF7690C7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7" name="Date Placeholder 6">
            <a:extLst>
              <a:ext uri="{FF2B5EF4-FFF2-40B4-BE49-F238E27FC236}">
                <a16:creationId xmlns:a16="http://schemas.microsoft.com/office/drawing/2014/main" id="{036B423D-1FB6-C6EE-B7F5-66E2C01ACE7A}"/>
              </a:ext>
            </a:extLst>
          </p:cNvPr>
          <p:cNvSpPr>
            <a:spLocks noGrp="1"/>
          </p:cNvSpPr>
          <p:nvPr>
            <p:ph type="dt" sz="half" idx="10"/>
          </p:nvPr>
        </p:nvSpPr>
        <p:spPr/>
        <p:txBody>
          <a:bodyPr/>
          <a:lstStyle/>
          <a:p>
            <a:fld id="{DC9F13F4-4C1A-7144-B75A-4F51B4D934CD}" type="datetimeFigureOut">
              <a:rPr lang="en-LT" smtClean="0"/>
              <a:t>10/13/2023</a:t>
            </a:fld>
            <a:endParaRPr lang="en-LT"/>
          </a:p>
        </p:txBody>
      </p:sp>
      <p:sp>
        <p:nvSpPr>
          <p:cNvPr id="8" name="Footer Placeholder 7">
            <a:extLst>
              <a:ext uri="{FF2B5EF4-FFF2-40B4-BE49-F238E27FC236}">
                <a16:creationId xmlns:a16="http://schemas.microsoft.com/office/drawing/2014/main" id="{D7A750D9-C151-14D1-30C0-C6C12EA0CE71}"/>
              </a:ext>
            </a:extLst>
          </p:cNvPr>
          <p:cNvSpPr>
            <a:spLocks noGrp="1"/>
          </p:cNvSpPr>
          <p:nvPr>
            <p:ph type="ftr" sz="quarter" idx="11"/>
          </p:nvPr>
        </p:nvSpPr>
        <p:spPr/>
        <p:txBody>
          <a:bodyPr/>
          <a:lstStyle/>
          <a:p>
            <a:endParaRPr lang="en-LT"/>
          </a:p>
        </p:txBody>
      </p:sp>
      <p:sp>
        <p:nvSpPr>
          <p:cNvPr id="9" name="Slide Number Placeholder 8">
            <a:extLst>
              <a:ext uri="{FF2B5EF4-FFF2-40B4-BE49-F238E27FC236}">
                <a16:creationId xmlns:a16="http://schemas.microsoft.com/office/drawing/2014/main" id="{96E5EB18-72A6-9471-03AF-9D5D837D5BD3}"/>
              </a:ext>
            </a:extLst>
          </p:cNvPr>
          <p:cNvSpPr>
            <a:spLocks noGrp="1"/>
          </p:cNvSpPr>
          <p:nvPr>
            <p:ph type="sldNum" sz="quarter" idx="12"/>
          </p:nvPr>
        </p:nvSpPr>
        <p:spPr/>
        <p:txBody>
          <a:bodyPr/>
          <a:lstStyle/>
          <a:p>
            <a:fld id="{60C0742F-3AA5-3743-801B-73010F3AA154}" type="slidenum">
              <a:rPr lang="en-LT" smtClean="0"/>
              <a:t>‹Nº›</a:t>
            </a:fld>
            <a:endParaRPr lang="en-LT"/>
          </a:p>
        </p:txBody>
      </p:sp>
    </p:spTree>
    <p:extLst>
      <p:ext uri="{BB962C8B-B14F-4D97-AF65-F5344CB8AC3E}">
        <p14:creationId xmlns:p14="http://schemas.microsoft.com/office/powerpoint/2010/main" val="228696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7F4A-D2C4-5835-DA98-67759958BC64}"/>
              </a:ext>
            </a:extLst>
          </p:cNvPr>
          <p:cNvSpPr>
            <a:spLocks noGrp="1"/>
          </p:cNvSpPr>
          <p:nvPr>
            <p:ph type="title"/>
          </p:nvPr>
        </p:nvSpPr>
        <p:spPr/>
        <p:txBody>
          <a:bodyPr/>
          <a:lstStyle/>
          <a:p>
            <a:r>
              <a:rPr lang="en-GB"/>
              <a:t>Click to edit Master title style</a:t>
            </a:r>
            <a:endParaRPr lang="en-LT"/>
          </a:p>
        </p:txBody>
      </p:sp>
      <p:sp>
        <p:nvSpPr>
          <p:cNvPr id="3" name="Date Placeholder 2">
            <a:extLst>
              <a:ext uri="{FF2B5EF4-FFF2-40B4-BE49-F238E27FC236}">
                <a16:creationId xmlns:a16="http://schemas.microsoft.com/office/drawing/2014/main" id="{2A0C95F2-0B0D-9407-E022-F3FEA0145EA6}"/>
              </a:ext>
            </a:extLst>
          </p:cNvPr>
          <p:cNvSpPr>
            <a:spLocks noGrp="1"/>
          </p:cNvSpPr>
          <p:nvPr>
            <p:ph type="dt" sz="half" idx="10"/>
          </p:nvPr>
        </p:nvSpPr>
        <p:spPr/>
        <p:txBody>
          <a:bodyPr/>
          <a:lstStyle/>
          <a:p>
            <a:fld id="{DC9F13F4-4C1A-7144-B75A-4F51B4D934CD}" type="datetimeFigureOut">
              <a:rPr lang="en-LT" smtClean="0"/>
              <a:t>10/13/2023</a:t>
            </a:fld>
            <a:endParaRPr lang="en-LT"/>
          </a:p>
        </p:txBody>
      </p:sp>
      <p:sp>
        <p:nvSpPr>
          <p:cNvPr id="4" name="Footer Placeholder 3">
            <a:extLst>
              <a:ext uri="{FF2B5EF4-FFF2-40B4-BE49-F238E27FC236}">
                <a16:creationId xmlns:a16="http://schemas.microsoft.com/office/drawing/2014/main" id="{2D09B05E-BF2F-D4BE-1757-32F59A3AF7AC}"/>
              </a:ext>
            </a:extLst>
          </p:cNvPr>
          <p:cNvSpPr>
            <a:spLocks noGrp="1"/>
          </p:cNvSpPr>
          <p:nvPr>
            <p:ph type="ftr" sz="quarter" idx="11"/>
          </p:nvPr>
        </p:nvSpPr>
        <p:spPr/>
        <p:txBody>
          <a:bodyPr/>
          <a:lstStyle/>
          <a:p>
            <a:endParaRPr lang="en-LT"/>
          </a:p>
        </p:txBody>
      </p:sp>
      <p:sp>
        <p:nvSpPr>
          <p:cNvPr id="5" name="Slide Number Placeholder 4">
            <a:extLst>
              <a:ext uri="{FF2B5EF4-FFF2-40B4-BE49-F238E27FC236}">
                <a16:creationId xmlns:a16="http://schemas.microsoft.com/office/drawing/2014/main" id="{0E432E18-3A81-4DC0-FFA5-6A4B4470455D}"/>
              </a:ext>
            </a:extLst>
          </p:cNvPr>
          <p:cNvSpPr>
            <a:spLocks noGrp="1"/>
          </p:cNvSpPr>
          <p:nvPr>
            <p:ph type="sldNum" sz="quarter" idx="12"/>
          </p:nvPr>
        </p:nvSpPr>
        <p:spPr/>
        <p:txBody>
          <a:bodyPr/>
          <a:lstStyle/>
          <a:p>
            <a:fld id="{60C0742F-3AA5-3743-801B-73010F3AA154}" type="slidenum">
              <a:rPr lang="en-LT" smtClean="0"/>
              <a:t>‹Nº›</a:t>
            </a:fld>
            <a:endParaRPr lang="en-LT"/>
          </a:p>
        </p:txBody>
      </p:sp>
    </p:spTree>
    <p:extLst>
      <p:ext uri="{BB962C8B-B14F-4D97-AF65-F5344CB8AC3E}">
        <p14:creationId xmlns:p14="http://schemas.microsoft.com/office/powerpoint/2010/main" val="15730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B3972-103A-C403-F1C9-4AF82EAE704E}"/>
              </a:ext>
            </a:extLst>
          </p:cNvPr>
          <p:cNvSpPr>
            <a:spLocks noGrp="1"/>
          </p:cNvSpPr>
          <p:nvPr>
            <p:ph type="dt" sz="half" idx="10"/>
          </p:nvPr>
        </p:nvSpPr>
        <p:spPr/>
        <p:txBody>
          <a:bodyPr/>
          <a:lstStyle/>
          <a:p>
            <a:fld id="{DC9F13F4-4C1A-7144-B75A-4F51B4D934CD}" type="datetimeFigureOut">
              <a:rPr lang="en-LT" smtClean="0"/>
              <a:t>10/13/2023</a:t>
            </a:fld>
            <a:endParaRPr lang="en-LT"/>
          </a:p>
        </p:txBody>
      </p:sp>
      <p:sp>
        <p:nvSpPr>
          <p:cNvPr id="3" name="Footer Placeholder 2">
            <a:extLst>
              <a:ext uri="{FF2B5EF4-FFF2-40B4-BE49-F238E27FC236}">
                <a16:creationId xmlns:a16="http://schemas.microsoft.com/office/drawing/2014/main" id="{91BBFE38-30C3-771D-41F3-EB3D8B5935E2}"/>
              </a:ext>
            </a:extLst>
          </p:cNvPr>
          <p:cNvSpPr>
            <a:spLocks noGrp="1"/>
          </p:cNvSpPr>
          <p:nvPr>
            <p:ph type="ftr" sz="quarter" idx="11"/>
          </p:nvPr>
        </p:nvSpPr>
        <p:spPr/>
        <p:txBody>
          <a:bodyPr/>
          <a:lstStyle/>
          <a:p>
            <a:endParaRPr lang="en-LT"/>
          </a:p>
        </p:txBody>
      </p:sp>
      <p:sp>
        <p:nvSpPr>
          <p:cNvPr id="4" name="Slide Number Placeholder 3">
            <a:extLst>
              <a:ext uri="{FF2B5EF4-FFF2-40B4-BE49-F238E27FC236}">
                <a16:creationId xmlns:a16="http://schemas.microsoft.com/office/drawing/2014/main" id="{F81D73EA-AF02-61C7-A3DC-65EAFFC80A2A}"/>
              </a:ext>
            </a:extLst>
          </p:cNvPr>
          <p:cNvSpPr>
            <a:spLocks noGrp="1"/>
          </p:cNvSpPr>
          <p:nvPr>
            <p:ph type="sldNum" sz="quarter" idx="12"/>
          </p:nvPr>
        </p:nvSpPr>
        <p:spPr/>
        <p:txBody>
          <a:bodyPr/>
          <a:lstStyle/>
          <a:p>
            <a:fld id="{60C0742F-3AA5-3743-801B-73010F3AA154}" type="slidenum">
              <a:rPr lang="en-LT" smtClean="0"/>
              <a:t>‹Nº›</a:t>
            </a:fld>
            <a:endParaRPr lang="en-LT"/>
          </a:p>
        </p:txBody>
      </p:sp>
    </p:spTree>
    <p:extLst>
      <p:ext uri="{BB962C8B-B14F-4D97-AF65-F5344CB8AC3E}">
        <p14:creationId xmlns:p14="http://schemas.microsoft.com/office/powerpoint/2010/main" val="205499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92CC-DE36-CBEB-1A44-E56134C86B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Content Placeholder 2">
            <a:extLst>
              <a:ext uri="{FF2B5EF4-FFF2-40B4-BE49-F238E27FC236}">
                <a16:creationId xmlns:a16="http://schemas.microsoft.com/office/drawing/2014/main" id="{5A58454B-32F0-D5D3-BE8C-49DEBF49F5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Text Placeholder 3">
            <a:extLst>
              <a:ext uri="{FF2B5EF4-FFF2-40B4-BE49-F238E27FC236}">
                <a16:creationId xmlns:a16="http://schemas.microsoft.com/office/drawing/2014/main" id="{DF56D4C9-BD89-DC02-9737-9815A23C6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85A663-1B28-C165-0F8E-62B41203DEE7}"/>
              </a:ext>
            </a:extLst>
          </p:cNvPr>
          <p:cNvSpPr>
            <a:spLocks noGrp="1"/>
          </p:cNvSpPr>
          <p:nvPr>
            <p:ph type="dt" sz="half" idx="10"/>
          </p:nvPr>
        </p:nvSpPr>
        <p:spPr/>
        <p:txBody>
          <a:bodyPr/>
          <a:lstStyle/>
          <a:p>
            <a:fld id="{DC9F13F4-4C1A-7144-B75A-4F51B4D934CD}" type="datetimeFigureOut">
              <a:rPr lang="en-LT" smtClean="0"/>
              <a:t>10/13/2023</a:t>
            </a:fld>
            <a:endParaRPr lang="en-LT"/>
          </a:p>
        </p:txBody>
      </p:sp>
      <p:sp>
        <p:nvSpPr>
          <p:cNvPr id="6" name="Footer Placeholder 5">
            <a:extLst>
              <a:ext uri="{FF2B5EF4-FFF2-40B4-BE49-F238E27FC236}">
                <a16:creationId xmlns:a16="http://schemas.microsoft.com/office/drawing/2014/main" id="{D5447B90-265E-079A-1CA8-DC96A1E9C2E7}"/>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61E7736A-A242-B347-0611-C1FA8F5D9DC8}"/>
              </a:ext>
            </a:extLst>
          </p:cNvPr>
          <p:cNvSpPr>
            <a:spLocks noGrp="1"/>
          </p:cNvSpPr>
          <p:nvPr>
            <p:ph type="sldNum" sz="quarter" idx="12"/>
          </p:nvPr>
        </p:nvSpPr>
        <p:spPr/>
        <p:txBody>
          <a:bodyPr/>
          <a:lstStyle/>
          <a:p>
            <a:fld id="{60C0742F-3AA5-3743-801B-73010F3AA154}" type="slidenum">
              <a:rPr lang="en-LT" smtClean="0"/>
              <a:t>‹Nº›</a:t>
            </a:fld>
            <a:endParaRPr lang="en-LT"/>
          </a:p>
        </p:txBody>
      </p:sp>
    </p:spTree>
    <p:extLst>
      <p:ext uri="{BB962C8B-B14F-4D97-AF65-F5344CB8AC3E}">
        <p14:creationId xmlns:p14="http://schemas.microsoft.com/office/powerpoint/2010/main" val="2900638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062F-9CB9-3FBA-8E50-8B4485E0B2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Picture Placeholder 2">
            <a:extLst>
              <a:ext uri="{FF2B5EF4-FFF2-40B4-BE49-F238E27FC236}">
                <a16:creationId xmlns:a16="http://schemas.microsoft.com/office/drawing/2014/main" id="{7A957DDD-9B9F-7042-42FC-4B82EE47E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
        <p:nvSpPr>
          <p:cNvPr id="4" name="Text Placeholder 3">
            <a:extLst>
              <a:ext uri="{FF2B5EF4-FFF2-40B4-BE49-F238E27FC236}">
                <a16:creationId xmlns:a16="http://schemas.microsoft.com/office/drawing/2014/main" id="{13F7E7B7-382A-F327-8156-2287240F9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49A4FA-B287-D660-8559-55DCAA4952EF}"/>
              </a:ext>
            </a:extLst>
          </p:cNvPr>
          <p:cNvSpPr>
            <a:spLocks noGrp="1"/>
          </p:cNvSpPr>
          <p:nvPr>
            <p:ph type="dt" sz="half" idx="10"/>
          </p:nvPr>
        </p:nvSpPr>
        <p:spPr/>
        <p:txBody>
          <a:bodyPr/>
          <a:lstStyle/>
          <a:p>
            <a:fld id="{DC9F13F4-4C1A-7144-B75A-4F51B4D934CD}" type="datetimeFigureOut">
              <a:rPr lang="en-LT" smtClean="0"/>
              <a:t>10/13/2023</a:t>
            </a:fld>
            <a:endParaRPr lang="en-LT"/>
          </a:p>
        </p:txBody>
      </p:sp>
      <p:sp>
        <p:nvSpPr>
          <p:cNvPr id="6" name="Footer Placeholder 5">
            <a:extLst>
              <a:ext uri="{FF2B5EF4-FFF2-40B4-BE49-F238E27FC236}">
                <a16:creationId xmlns:a16="http://schemas.microsoft.com/office/drawing/2014/main" id="{DB2EBF4E-33A3-B920-2B8B-BF0CD72A50CF}"/>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6D1A6A18-3E0F-DFCF-1836-7C65387F1BEB}"/>
              </a:ext>
            </a:extLst>
          </p:cNvPr>
          <p:cNvSpPr>
            <a:spLocks noGrp="1"/>
          </p:cNvSpPr>
          <p:nvPr>
            <p:ph type="sldNum" sz="quarter" idx="12"/>
          </p:nvPr>
        </p:nvSpPr>
        <p:spPr/>
        <p:txBody>
          <a:bodyPr/>
          <a:lstStyle/>
          <a:p>
            <a:fld id="{60C0742F-3AA5-3743-801B-73010F3AA154}" type="slidenum">
              <a:rPr lang="en-LT" smtClean="0"/>
              <a:t>‹Nº›</a:t>
            </a:fld>
            <a:endParaRPr lang="en-LT"/>
          </a:p>
        </p:txBody>
      </p:sp>
    </p:spTree>
    <p:extLst>
      <p:ext uri="{BB962C8B-B14F-4D97-AF65-F5344CB8AC3E}">
        <p14:creationId xmlns:p14="http://schemas.microsoft.com/office/powerpoint/2010/main" val="294229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ECEBF-51F6-0A23-BF28-6090B2C41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T"/>
          </a:p>
        </p:txBody>
      </p:sp>
      <p:sp>
        <p:nvSpPr>
          <p:cNvPr id="3" name="Text Placeholder 2">
            <a:extLst>
              <a:ext uri="{FF2B5EF4-FFF2-40B4-BE49-F238E27FC236}">
                <a16:creationId xmlns:a16="http://schemas.microsoft.com/office/drawing/2014/main" id="{B66421A5-BAC8-B436-61D1-7FFC5B6B0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4BCB1BFD-5F82-BA63-87A7-0DE498918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F13F4-4C1A-7144-B75A-4F51B4D934CD}" type="datetimeFigureOut">
              <a:rPr lang="en-LT" smtClean="0"/>
              <a:t>10/13/2023</a:t>
            </a:fld>
            <a:endParaRPr lang="en-LT"/>
          </a:p>
        </p:txBody>
      </p:sp>
      <p:sp>
        <p:nvSpPr>
          <p:cNvPr id="5" name="Footer Placeholder 4">
            <a:extLst>
              <a:ext uri="{FF2B5EF4-FFF2-40B4-BE49-F238E27FC236}">
                <a16:creationId xmlns:a16="http://schemas.microsoft.com/office/drawing/2014/main" id="{C9A2DCC8-4CDE-C0FE-0D54-291C42EF3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7D8B0EE1-AD0A-709C-ECCE-AA9CC755D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0742F-3AA5-3743-801B-73010F3AA154}" type="slidenum">
              <a:rPr lang="en-LT" smtClean="0"/>
              <a:t>‹Nº›</a:t>
            </a:fld>
            <a:endParaRPr lang="en-LT"/>
          </a:p>
        </p:txBody>
      </p:sp>
    </p:spTree>
    <p:extLst>
      <p:ext uri="{BB962C8B-B14F-4D97-AF65-F5344CB8AC3E}">
        <p14:creationId xmlns:p14="http://schemas.microsoft.com/office/powerpoint/2010/main" val="2814605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64E3D6-FB4F-E14E-1924-F9659EE0A17E}"/>
              </a:ext>
            </a:extLst>
          </p:cNvPr>
          <p:cNvPicPr>
            <a:picLocks noChangeAspect="1"/>
          </p:cNvPicPr>
          <p:nvPr/>
        </p:nvPicPr>
        <p:blipFill>
          <a:blip r:embed="rId2"/>
          <a:stretch>
            <a:fillRect/>
          </a:stretch>
        </p:blipFill>
        <p:spPr>
          <a:xfrm>
            <a:off x="1715037" y="1795311"/>
            <a:ext cx="8761926" cy="5139953"/>
          </a:xfrm>
          <a:prstGeom prst="rect">
            <a:avLst/>
          </a:prstGeom>
        </p:spPr>
      </p:pic>
      <p:pic>
        <p:nvPicPr>
          <p:cNvPr id="2" name="Picture 1">
            <a:extLst>
              <a:ext uri="{FF2B5EF4-FFF2-40B4-BE49-F238E27FC236}">
                <a16:creationId xmlns:a16="http://schemas.microsoft.com/office/drawing/2014/main" id="{D971CD45-3573-0573-2C30-8ED69A135E1D}"/>
              </a:ext>
            </a:extLst>
          </p:cNvPr>
          <p:cNvPicPr>
            <a:picLocks noChangeAspect="1"/>
          </p:cNvPicPr>
          <p:nvPr/>
        </p:nvPicPr>
        <p:blipFill>
          <a:blip r:embed="rId3"/>
          <a:stretch>
            <a:fillRect/>
          </a:stretch>
        </p:blipFill>
        <p:spPr>
          <a:xfrm>
            <a:off x="11571892" y="213937"/>
            <a:ext cx="380092" cy="682217"/>
          </a:xfrm>
          <a:prstGeom prst="rect">
            <a:avLst/>
          </a:prstGeom>
        </p:spPr>
      </p:pic>
      <p:sp>
        <p:nvSpPr>
          <p:cNvPr id="3" name="TextBox 2">
            <a:extLst>
              <a:ext uri="{FF2B5EF4-FFF2-40B4-BE49-F238E27FC236}">
                <a16:creationId xmlns:a16="http://schemas.microsoft.com/office/drawing/2014/main" id="{7AFFB963-E1D5-B139-78BD-5708AE7E8374}"/>
              </a:ext>
            </a:extLst>
          </p:cNvPr>
          <p:cNvSpPr txBox="1"/>
          <p:nvPr/>
        </p:nvSpPr>
        <p:spPr>
          <a:xfrm>
            <a:off x="3405351" y="414425"/>
            <a:ext cx="5381297" cy="461665"/>
          </a:xfrm>
          <a:prstGeom prst="rect">
            <a:avLst/>
          </a:prstGeom>
          <a:noFill/>
        </p:spPr>
        <p:txBody>
          <a:bodyPr wrap="square">
            <a:spAutoFit/>
          </a:bodyPr>
          <a:lstStyle/>
          <a:p>
            <a:pPr algn="ctr"/>
            <a:r>
              <a:rPr lang="es-ES" sz="2400">
                <a:solidFill>
                  <a:srgbClr val="000000"/>
                </a:solidFill>
                <a:latin typeface="Gordita Medium" pitchFamily="2" charset="77"/>
                <a:cs typeface="Gordita Medium" pitchFamily="2" charset="77"/>
              </a:rPr>
              <a:t>Servicio de Empleo de Lituania</a:t>
            </a:r>
          </a:p>
        </p:txBody>
      </p:sp>
    </p:spTree>
    <p:extLst>
      <p:ext uri="{BB962C8B-B14F-4D97-AF65-F5344CB8AC3E}">
        <p14:creationId xmlns:p14="http://schemas.microsoft.com/office/powerpoint/2010/main" val="183525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42EE17D-F865-02D6-A0E3-BD788450D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12" y="1710905"/>
            <a:ext cx="3031755" cy="5564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B8FA8B-3426-F198-3F27-530CC5B4A44D}"/>
              </a:ext>
            </a:extLst>
          </p:cNvPr>
          <p:cNvSpPr txBox="1"/>
          <p:nvPr/>
        </p:nvSpPr>
        <p:spPr>
          <a:xfrm>
            <a:off x="1375040" y="434489"/>
            <a:ext cx="9441920" cy="461665"/>
          </a:xfrm>
          <a:prstGeom prst="rect">
            <a:avLst/>
          </a:prstGeom>
          <a:noFill/>
        </p:spPr>
        <p:txBody>
          <a:bodyPr wrap="square">
            <a:spAutoFit/>
          </a:bodyPr>
          <a:lstStyle/>
          <a:p>
            <a:r>
              <a:rPr lang="es-ES" sz="2400" u="none" strike="noStrike" dirty="0">
                <a:latin typeface="Gordita Medium" pitchFamily="2" charset="77"/>
                <a:cs typeface="Gordita Medium" pitchFamily="2" charset="77"/>
              </a:rPr>
              <a:t>Red de centros regionales enfocados en la carrera profesional en Lituania</a:t>
            </a:r>
          </a:p>
        </p:txBody>
      </p:sp>
      <p:pic>
        <p:nvPicPr>
          <p:cNvPr id="1028" name="Picture 4">
            <a:extLst>
              <a:ext uri="{FF2B5EF4-FFF2-40B4-BE49-F238E27FC236}">
                <a16:creationId xmlns:a16="http://schemas.microsoft.com/office/drawing/2014/main" id="{19111D5B-499F-C9F1-A681-DC1EA954B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034" y="1710905"/>
            <a:ext cx="4681180" cy="47326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B587A0-AF72-64BD-997C-730C43B0B3BC}"/>
              </a:ext>
            </a:extLst>
          </p:cNvPr>
          <p:cNvSpPr txBox="1"/>
          <p:nvPr/>
        </p:nvSpPr>
        <p:spPr>
          <a:xfrm>
            <a:off x="542462" y="2974853"/>
            <a:ext cx="6068546" cy="3816429"/>
          </a:xfrm>
          <a:prstGeom prst="rect">
            <a:avLst/>
          </a:prstGeom>
          <a:noFill/>
        </p:spPr>
        <p:txBody>
          <a:bodyPr wrap="square" rtlCol="0">
            <a:spAutoFit/>
          </a:bodyPr>
          <a:lstStyle/>
          <a:p>
            <a:pPr algn="l" rtl="0" fontAlgn="base"/>
            <a:r>
              <a:rPr lang="es-ES" b="1" i="0" u="none" strike="noStrike" dirty="0">
                <a:latin typeface="Arial" panose="020B0604020202020204" pitchFamily="34" charset="0"/>
              </a:rPr>
              <a:t>Lugares centrados en el crecimiento humano y de la sociedad:</a:t>
            </a:r>
          </a:p>
          <a:p>
            <a:pPr algn="l" rtl="0" fontAlgn="base"/>
            <a:endParaRPr lang="en-US" sz="1600" b="1" i="0" dirty="0">
              <a:effectLst/>
              <a:latin typeface="Arial" panose="020B0604020202020204" pitchFamily="34" charset="0"/>
            </a:endParaRPr>
          </a:p>
          <a:p>
            <a:pPr algn="l" rtl="0" fontAlgn="base"/>
            <a:r>
              <a:rPr lang="es-ES" sz="1800" b="0" i="0" u="none" strike="noStrike" dirty="0">
                <a:solidFill>
                  <a:srgbClr val="000000"/>
                </a:solidFill>
                <a:latin typeface="Calibri" panose="020F0502020204030204" pitchFamily="34" charset="0"/>
              </a:rPr>
              <a:t>Objetivos: formación significativa, aprendizaje permanente y orientación profesional.</a:t>
            </a:r>
          </a:p>
          <a:p>
            <a:pPr algn="l" rtl="0" fontAlgn="base"/>
            <a:r>
              <a:rPr lang="es-ES" sz="1800" b="0" i="0" u="none" strike="noStrike" dirty="0">
                <a:solidFill>
                  <a:srgbClr val="000000"/>
                </a:solidFill>
                <a:latin typeface="Calibri" panose="020F0502020204030204" pitchFamily="34" charset="0"/>
              </a:rPr>
              <a:t>Desde 2022, han comenzado a funcionar 14 centros regionales enfocados en la carrera profesional. </a:t>
            </a:r>
            <a:r>
              <a:rPr lang="es-ES" sz="1800" b="0" i="0" dirty="0">
                <a:solidFill>
                  <a:srgbClr val="000000"/>
                </a:solidFill>
                <a:latin typeface="Calibri" panose="020F0502020204030204" pitchFamily="34" charset="0"/>
              </a:rPr>
              <a:t>​</a:t>
            </a:r>
          </a:p>
          <a:p>
            <a:pPr algn="l" rtl="0" fontAlgn="base"/>
            <a:endParaRPr lang="lt-LT" sz="1400" b="0" i="0" dirty="0">
              <a:solidFill>
                <a:srgbClr val="000000"/>
              </a:solidFill>
              <a:effectLst/>
              <a:latin typeface="Arial" panose="020B0604020202020204" pitchFamily="34" charset="0"/>
            </a:endParaRPr>
          </a:p>
          <a:p>
            <a:pPr algn="l" rtl="0" fontAlgn="base"/>
            <a:r>
              <a:rPr lang="es-ES" sz="1800" b="1" i="0" u="none" strike="noStrike" dirty="0">
                <a:latin typeface="Arial" panose="020B0604020202020204" pitchFamily="34" charset="0"/>
              </a:rPr>
              <a:t>Principales grupos de servicios:</a:t>
            </a:r>
          </a:p>
          <a:p>
            <a:pPr algn="l" rtl="0" fontAlgn="base"/>
            <a:endParaRPr lang="en-US" sz="14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s-ES" sz="1800" b="0" i="0" u="none" strike="noStrike" dirty="0">
                <a:solidFill>
                  <a:srgbClr val="000000"/>
                </a:solidFill>
                <a:latin typeface="Calibri" panose="020F0502020204030204" pitchFamily="34" charset="0"/>
              </a:rPr>
              <a:t>Información y asesoramiento sobre orientación y desarrollo profesional;</a:t>
            </a:r>
          </a:p>
          <a:p>
            <a:pPr marL="285750" indent="-285750" algn="l" rtl="0" fontAlgn="base">
              <a:buFont typeface="Arial" panose="020B0604020202020204" pitchFamily="34" charset="0"/>
              <a:buChar char="•"/>
            </a:pPr>
            <a:r>
              <a:rPr lang="es-ES" sz="1800" b="0" i="0" u="none" strike="noStrike" dirty="0">
                <a:solidFill>
                  <a:srgbClr val="000000"/>
                </a:solidFill>
                <a:latin typeface="Calibri" panose="020F0502020204030204" pitchFamily="34" charset="0"/>
              </a:rPr>
              <a:t>Servicios relacionados con la actividad profesional.</a:t>
            </a:r>
          </a:p>
          <a:p>
            <a:endParaRPr lang="en-LT" dirty="0"/>
          </a:p>
        </p:txBody>
      </p:sp>
      <p:pic>
        <p:nvPicPr>
          <p:cNvPr id="8" name="Picture 7">
            <a:extLst>
              <a:ext uri="{FF2B5EF4-FFF2-40B4-BE49-F238E27FC236}">
                <a16:creationId xmlns:a16="http://schemas.microsoft.com/office/drawing/2014/main" id="{33F4C7CB-AC4D-7490-BD50-B115AD189A74}"/>
              </a:ext>
            </a:extLst>
          </p:cNvPr>
          <p:cNvPicPr>
            <a:picLocks noChangeAspect="1"/>
          </p:cNvPicPr>
          <p:nvPr/>
        </p:nvPicPr>
        <p:blipFill>
          <a:blip r:embed="rId4"/>
          <a:stretch>
            <a:fillRect/>
          </a:stretch>
        </p:blipFill>
        <p:spPr>
          <a:xfrm>
            <a:off x="11571892" y="213937"/>
            <a:ext cx="380092" cy="682217"/>
          </a:xfrm>
          <a:prstGeom prst="rect">
            <a:avLst/>
          </a:prstGeom>
        </p:spPr>
      </p:pic>
    </p:spTree>
    <p:extLst>
      <p:ext uri="{BB962C8B-B14F-4D97-AF65-F5344CB8AC3E}">
        <p14:creationId xmlns:p14="http://schemas.microsoft.com/office/powerpoint/2010/main" val="109182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B7787E-3DD4-99C6-E898-1C3C1F47A78B}"/>
              </a:ext>
            </a:extLst>
          </p:cNvPr>
          <p:cNvSpPr txBox="1"/>
          <p:nvPr/>
        </p:nvSpPr>
        <p:spPr>
          <a:xfrm>
            <a:off x="3941379" y="414425"/>
            <a:ext cx="4309242" cy="461665"/>
          </a:xfrm>
          <a:prstGeom prst="rect">
            <a:avLst/>
          </a:prstGeom>
          <a:noFill/>
        </p:spPr>
        <p:txBody>
          <a:bodyPr wrap="square">
            <a:spAutoFit/>
          </a:bodyPr>
          <a:lstStyle/>
          <a:p>
            <a:r>
              <a:rPr lang="es-ES" sz="2400" dirty="0">
                <a:latin typeface="Gordita Medium" pitchFamily="2" charset="77"/>
                <a:cs typeface="Gordita Medium" pitchFamily="2" charset="77"/>
              </a:rPr>
              <a:t>Colaboración con empresas</a:t>
            </a:r>
          </a:p>
        </p:txBody>
      </p:sp>
      <p:sp>
        <p:nvSpPr>
          <p:cNvPr id="5" name="TextBox 4">
            <a:extLst>
              <a:ext uri="{FF2B5EF4-FFF2-40B4-BE49-F238E27FC236}">
                <a16:creationId xmlns:a16="http://schemas.microsoft.com/office/drawing/2014/main" id="{A5E9E547-15DF-ED24-B338-C1FDF4515F7B}"/>
              </a:ext>
            </a:extLst>
          </p:cNvPr>
          <p:cNvSpPr txBox="1"/>
          <p:nvPr/>
        </p:nvSpPr>
        <p:spPr>
          <a:xfrm>
            <a:off x="430924" y="1303283"/>
            <a:ext cx="6957848" cy="5724644"/>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Objetivo estratégico: ayudar a las empresas a conseguir un abastecimiento sostenible de su mano de obra atrayendo y cubriendo puestos vacantes con personas trabajadoras cualificadas.</a:t>
            </a:r>
          </a:p>
          <a:p>
            <a:endParaRPr lang="en-US" altLang="lt-LT" sz="1200" dirty="0">
              <a:latin typeface="Arial" panose="020B0604020202020204" pitchFamily="34" charset="0"/>
              <a:cs typeface="Arial" panose="020B0604020202020204" pitchFamily="34" charset="0"/>
            </a:endParaRPr>
          </a:p>
          <a:p>
            <a:r>
              <a:rPr lang="es-ES" sz="1400" b="1" dirty="0">
                <a:latin typeface="Arial" panose="020B0604020202020204" pitchFamily="34" charset="0"/>
                <a:cs typeface="Arial" panose="020B0604020202020204" pitchFamily="34" charset="0"/>
              </a:rPr>
              <a:t>Elementos clave en la cooperación con empresas:</a:t>
            </a:r>
          </a:p>
          <a:p>
            <a:endParaRPr lang="en-US" altLang="lt-LT" sz="1200" b="1" dirty="0">
              <a:latin typeface="Arial" panose="020B0604020202020204" pitchFamily="34" charset="0"/>
              <a:cs typeface="Arial" panose="020B0604020202020204" pitchFamily="34" charset="0"/>
            </a:endParaRPr>
          </a:p>
          <a:p>
            <a:pPr marL="285750" indent="-285750" algn="just" eaLnBrk="1" hangingPunct="1">
              <a:lnSpc>
                <a:spcPct val="100000"/>
              </a:lnSpc>
              <a:spcBef>
                <a:spcPct val="0"/>
              </a:spcBef>
              <a:spcAft>
                <a:spcPts val="600"/>
              </a:spcAft>
              <a:buFont typeface="Arial" panose="020B0604020202020204" pitchFamily="34" charset="0"/>
              <a:buChar char="•"/>
            </a:pPr>
            <a:r>
              <a:rPr lang="es-ES" sz="1200" dirty="0">
                <a:latin typeface="Arial" panose="020B0604020202020204" pitchFamily="34" charset="0"/>
                <a:cs typeface="Arial" panose="020B0604020202020204" pitchFamily="34" charset="0"/>
              </a:rPr>
              <a:t>Se establece el principio de ventanilla única para los servicios a empresas;</a:t>
            </a:r>
          </a:p>
          <a:p>
            <a:pPr marL="285750" indent="-285750" algn="just" eaLnBrk="1" hangingPunct="1">
              <a:lnSpc>
                <a:spcPct val="100000"/>
              </a:lnSpc>
              <a:spcBef>
                <a:spcPct val="0"/>
              </a:spcBef>
              <a:spcAft>
                <a:spcPts val="600"/>
              </a:spcAft>
              <a:buFont typeface="Arial" panose="020B0604020202020204" pitchFamily="34" charset="0"/>
              <a:buChar char="•"/>
            </a:pPr>
            <a:r>
              <a:rPr lang="es-ES" sz="1200" dirty="0">
                <a:latin typeface="Arial" panose="020B0604020202020204" pitchFamily="34" charset="0"/>
                <a:cs typeface="Arial" panose="020B0604020202020204" pitchFamily="34" charset="0"/>
              </a:rPr>
              <a:t>Los servicios a empresas se garantizan a nivel regional: 5 departamentos regionales con casi 100 personas responsables de asesoría empresarial en oficinas locales de toda Lituania;  </a:t>
            </a:r>
          </a:p>
          <a:p>
            <a:pPr marL="285750" indent="-285750" algn="just" eaLnBrk="1" hangingPunct="1">
              <a:lnSpc>
                <a:spcPct val="100000"/>
              </a:lnSpc>
              <a:spcBef>
                <a:spcPct val="0"/>
              </a:spcBef>
              <a:spcAft>
                <a:spcPts val="600"/>
              </a:spcAft>
              <a:buFont typeface="Arial" panose="020B0604020202020204" pitchFamily="34" charset="0"/>
              <a:buChar char="•"/>
            </a:pPr>
            <a:r>
              <a:rPr lang="es-ES" sz="1200" dirty="0">
                <a:latin typeface="Arial" panose="020B0604020202020204" pitchFamily="34" charset="0"/>
                <a:cs typeface="Arial" panose="020B0604020202020204" pitchFamily="34" charset="0"/>
              </a:rPr>
              <a:t>Las empresas reciben servicios del mercado de trabajo y las PAMT (empleo subvencionado, apoyo a la formación, apoyo a la movilidad, etc.);</a:t>
            </a:r>
          </a:p>
          <a:p>
            <a:pPr marL="285750" indent="-285750" algn="just" eaLnBrk="1" hangingPunct="1">
              <a:lnSpc>
                <a:spcPct val="100000"/>
              </a:lnSpc>
              <a:spcBef>
                <a:spcPct val="0"/>
              </a:spcBef>
              <a:spcAft>
                <a:spcPts val="600"/>
              </a:spcAft>
              <a:buFont typeface="Arial" panose="020B0604020202020204" pitchFamily="34" charset="0"/>
              <a:buChar char="•"/>
            </a:pPr>
            <a:r>
              <a:rPr lang="es-ES" sz="1200" dirty="0">
                <a:latin typeface="Arial" panose="020B0604020202020204" pitchFamily="34" charset="0"/>
                <a:cs typeface="Arial" panose="020B0604020202020204" pitchFamily="34" charset="0"/>
              </a:rPr>
              <a:t>El portal de servicios electrónicos está disponible para el registro de vacantes, la búsqueda de candidatos/as en línea, la carga de contratos y la comunicación con la asesoría del servicio de empleo;</a:t>
            </a:r>
          </a:p>
          <a:p>
            <a:pPr marL="285750" indent="-285750" algn="just" eaLnBrk="1" hangingPunct="1">
              <a:lnSpc>
                <a:spcPct val="100000"/>
              </a:lnSpc>
              <a:spcBef>
                <a:spcPct val="0"/>
              </a:spcBef>
              <a:spcAft>
                <a:spcPts val="600"/>
              </a:spcAft>
              <a:buFont typeface="Arial" panose="020B0604020202020204" pitchFamily="34" charset="0"/>
              <a:buChar char="•"/>
            </a:pPr>
            <a:r>
              <a:rPr lang="es-ES" sz="1200" b="1" dirty="0">
                <a:latin typeface="Arial" panose="020B0604020202020204" pitchFamily="34" charset="0"/>
                <a:cs typeface="Arial" panose="020B0604020202020204" pitchFamily="34" charset="0"/>
              </a:rPr>
              <a:t>Se mantiene una estrecha cooperación interna entre la oficina central, que es responsable del contenido del servicio, y los centros de atención a usuarios/as, que son responsables de la implementación del servicio, para cumplir con las expectativas de quienes emplean;</a:t>
            </a:r>
          </a:p>
          <a:p>
            <a:pPr marL="285750" indent="-285750" algn="just" eaLnBrk="1" hangingPunct="1">
              <a:lnSpc>
                <a:spcPct val="100000"/>
              </a:lnSpc>
              <a:spcBef>
                <a:spcPct val="0"/>
              </a:spcBef>
              <a:spcAft>
                <a:spcPts val="600"/>
              </a:spcAft>
              <a:buFont typeface="Arial" panose="020B0604020202020204" pitchFamily="34" charset="0"/>
              <a:buChar char="•"/>
            </a:pPr>
            <a:r>
              <a:rPr lang="es-ES" sz="1200" dirty="0">
                <a:latin typeface="Arial" panose="020B0604020202020204" pitchFamily="34" charset="0"/>
                <a:cs typeface="Arial" panose="020B0604020202020204" pitchFamily="34" charset="0"/>
              </a:rPr>
              <a:t>El sistema de medición del desempeño se basa en indicadores clave del rendimiento, como el número de reuniones con las empresas, el tiempo promedio para cubrir las vacantes, la proporción de vacantes cubiertas o el número de PAMT organizadas;</a:t>
            </a:r>
          </a:p>
          <a:p>
            <a:pPr marL="285750" indent="-285750" algn="just" eaLnBrk="1" hangingPunct="1">
              <a:lnSpc>
                <a:spcPct val="100000"/>
              </a:lnSpc>
              <a:spcBef>
                <a:spcPct val="0"/>
              </a:spcBef>
              <a:spcAft>
                <a:spcPts val="600"/>
              </a:spcAft>
              <a:buFont typeface="Arial" panose="020B0604020202020204" pitchFamily="34" charset="0"/>
              <a:buChar char="•"/>
            </a:pPr>
            <a:r>
              <a:rPr lang="es-ES" sz="1200" dirty="0">
                <a:latin typeface="Arial" panose="020B0604020202020204" pitchFamily="34" charset="0"/>
                <a:cs typeface="Arial" panose="020B0604020202020204" pitchFamily="34" charset="0"/>
              </a:rPr>
              <a:t>El nivel de los servicios prestados se mide mediante una encuesta anual de satisfacción;</a:t>
            </a:r>
          </a:p>
          <a:p>
            <a:pPr marL="285750" indent="-285750" algn="just" eaLnBrk="1" hangingPunct="1">
              <a:lnSpc>
                <a:spcPct val="100000"/>
              </a:lnSpc>
              <a:spcBef>
                <a:spcPct val="0"/>
              </a:spcBef>
              <a:spcAft>
                <a:spcPts val="600"/>
              </a:spcAft>
              <a:buFont typeface="Arial" panose="020B0604020202020204" pitchFamily="34" charset="0"/>
              <a:buChar char="•"/>
            </a:pPr>
            <a:r>
              <a:rPr lang="es-ES" sz="1200" b="1" dirty="0">
                <a:latin typeface="Arial" panose="020B0604020202020204" pitchFamily="34" charset="0"/>
                <a:cs typeface="Arial" panose="020B0604020202020204" pitchFamily="34" charset="0"/>
              </a:rPr>
              <a:t>Las demandas previstas y la previsión del mercado de trabajo se hacen entrevistando anualmente a las empresas con el fin de preparar recursos y medidas.</a:t>
            </a:r>
          </a:p>
          <a:p>
            <a:endParaRPr lang="lt-LT" altLang="lt-LT" sz="1800" dirty="0">
              <a:latin typeface="Arial" panose="020B0604020202020204" pitchFamily="34" charset="0"/>
              <a:cs typeface="Arial" panose="020B0604020202020204" pitchFamily="34" charset="0"/>
            </a:endParaRPr>
          </a:p>
          <a:p>
            <a:endParaRPr lang="en-LT" dirty="0"/>
          </a:p>
        </p:txBody>
      </p:sp>
      <p:pic>
        <p:nvPicPr>
          <p:cNvPr id="8" name="Picture 7">
            <a:extLst>
              <a:ext uri="{FF2B5EF4-FFF2-40B4-BE49-F238E27FC236}">
                <a16:creationId xmlns:a16="http://schemas.microsoft.com/office/drawing/2014/main" id="{916491DF-9A71-2585-7A1E-2569D1329AEE}"/>
              </a:ext>
            </a:extLst>
          </p:cNvPr>
          <p:cNvPicPr>
            <a:picLocks noChangeAspect="1"/>
          </p:cNvPicPr>
          <p:nvPr/>
        </p:nvPicPr>
        <p:blipFill>
          <a:blip r:embed="rId2"/>
          <a:stretch>
            <a:fillRect/>
          </a:stretch>
        </p:blipFill>
        <p:spPr>
          <a:xfrm>
            <a:off x="7841302" y="2060028"/>
            <a:ext cx="3835691" cy="3688342"/>
          </a:xfrm>
          <a:prstGeom prst="rect">
            <a:avLst/>
          </a:prstGeom>
        </p:spPr>
      </p:pic>
      <p:pic>
        <p:nvPicPr>
          <p:cNvPr id="10" name="Picture 9">
            <a:extLst>
              <a:ext uri="{FF2B5EF4-FFF2-40B4-BE49-F238E27FC236}">
                <a16:creationId xmlns:a16="http://schemas.microsoft.com/office/drawing/2014/main" id="{836DADCE-097C-AE33-7C64-2A224207669A}"/>
              </a:ext>
            </a:extLst>
          </p:cNvPr>
          <p:cNvPicPr>
            <a:picLocks noChangeAspect="1"/>
          </p:cNvPicPr>
          <p:nvPr/>
        </p:nvPicPr>
        <p:blipFill>
          <a:blip r:embed="rId3"/>
          <a:stretch>
            <a:fillRect/>
          </a:stretch>
        </p:blipFill>
        <p:spPr>
          <a:xfrm>
            <a:off x="11571892" y="213937"/>
            <a:ext cx="380092" cy="682217"/>
          </a:xfrm>
          <a:prstGeom prst="rect">
            <a:avLst/>
          </a:prstGeom>
        </p:spPr>
      </p:pic>
    </p:spTree>
    <p:extLst>
      <p:ext uri="{BB962C8B-B14F-4D97-AF65-F5344CB8AC3E}">
        <p14:creationId xmlns:p14="http://schemas.microsoft.com/office/powerpoint/2010/main" val="179392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76969FC5-7257-5989-0427-463E2ADA845A}"/>
              </a:ext>
            </a:extLst>
          </p:cNvPr>
          <p:cNvSpPr/>
          <p:nvPr/>
        </p:nvSpPr>
        <p:spPr>
          <a:xfrm>
            <a:off x="9159784" y="5760343"/>
            <a:ext cx="1888435" cy="663252"/>
          </a:xfrm>
          <a:prstGeom prst="roundRect">
            <a:avLst/>
          </a:prstGeom>
          <a:solidFill>
            <a:srgbClr val="ED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28" name="Rounded Rectangle 27">
            <a:extLst>
              <a:ext uri="{FF2B5EF4-FFF2-40B4-BE49-F238E27FC236}">
                <a16:creationId xmlns:a16="http://schemas.microsoft.com/office/drawing/2014/main" id="{7B424FF0-7616-1DD3-2289-52CDCD2E9090}"/>
              </a:ext>
            </a:extLst>
          </p:cNvPr>
          <p:cNvSpPr/>
          <p:nvPr/>
        </p:nvSpPr>
        <p:spPr>
          <a:xfrm>
            <a:off x="6446401" y="5760343"/>
            <a:ext cx="1888435" cy="663252"/>
          </a:xfrm>
          <a:prstGeom prst="roundRect">
            <a:avLst/>
          </a:prstGeom>
          <a:solidFill>
            <a:srgbClr val="FAE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27" name="Rounded Rectangle 26">
            <a:extLst>
              <a:ext uri="{FF2B5EF4-FFF2-40B4-BE49-F238E27FC236}">
                <a16:creationId xmlns:a16="http://schemas.microsoft.com/office/drawing/2014/main" id="{F04B6D1A-45D2-A4D3-A8BE-095F405D8E9C}"/>
              </a:ext>
            </a:extLst>
          </p:cNvPr>
          <p:cNvSpPr/>
          <p:nvPr/>
        </p:nvSpPr>
        <p:spPr>
          <a:xfrm>
            <a:off x="3754215" y="5760343"/>
            <a:ext cx="1888435" cy="663252"/>
          </a:xfrm>
          <a:prstGeom prst="roundRect">
            <a:avLst/>
          </a:prstGeom>
          <a:solidFill>
            <a:srgbClr val="FFF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26" name="Rounded Rectangle 25">
            <a:extLst>
              <a:ext uri="{FF2B5EF4-FFF2-40B4-BE49-F238E27FC236}">
                <a16:creationId xmlns:a16="http://schemas.microsoft.com/office/drawing/2014/main" id="{5774F661-8A89-90B7-CC0C-AB2009DB41C0}"/>
              </a:ext>
            </a:extLst>
          </p:cNvPr>
          <p:cNvSpPr/>
          <p:nvPr/>
        </p:nvSpPr>
        <p:spPr>
          <a:xfrm>
            <a:off x="1066655" y="5760343"/>
            <a:ext cx="1888435" cy="663252"/>
          </a:xfrm>
          <a:prstGeom prst="roundRect">
            <a:avLst/>
          </a:prstGeom>
          <a:solidFill>
            <a:srgbClr val="E8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18" name="Rounded Rectangle 17">
            <a:extLst>
              <a:ext uri="{FF2B5EF4-FFF2-40B4-BE49-F238E27FC236}">
                <a16:creationId xmlns:a16="http://schemas.microsoft.com/office/drawing/2014/main" id="{B9BFD8D0-6E47-3A46-E0C9-666B7D1C4A9C}"/>
              </a:ext>
            </a:extLst>
          </p:cNvPr>
          <p:cNvSpPr/>
          <p:nvPr/>
        </p:nvSpPr>
        <p:spPr>
          <a:xfrm>
            <a:off x="6778486" y="3665767"/>
            <a:ext cx="5015949" cy="1600438"/>
          </a:xfrm>
          <a:prstGeom prst="roundRect">
            <a:avLst/>
          </a:prstGeom>
          <a:solidFill>
            <a:srgbClr val="F4ED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17" name="Rounded Rectangle 16">
            <a:extLst>
              <a:ext uri="{FF2B5EF4-FFF2-40B4-BE49-F238E27FC236}">
                <a16:creationId xmlns:a16="http://schemas.microsoft.com/office/drawing/2014/main" id="{FD08F4BB-E0F0-6EF5-D031-DE667AE77EB1}"/>
              </a:ext>
            </a:extLst>
          </p:cNvPr>
          <p:cNvSpPr/>
          <p:nvPr/>
        </p:nvSpPr>
        <p:spPr>
          <a:xfrm>
            <a:off x="6778486" y="2093673"/>
            <a:ext cx="5015949" cy="1283655"/>
          </a:xfrm>
          <a:prstGeom prst="roundRect">
            <a:avLst/>
          </a:prstGeom>
          <a:solidFill>
            <a:srgbClr val="FFF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16" name="Rounded Rectangle 15">
            <a:extLst>
              <a:ext uri="{FF2B5EF4-FFF2-40B4-BE49-F238E27FC236}">
                <a16:creationId xmlns:a16="http://schemas.microsoft.com/office/drawing/2014/main" id="{8191E5D7-AB8D-D415-A5A4-7A7DBF02CE25}"/>
              </a:ext>
            </a:extLst>
          </p:cNvPr>
          <p:cNvSpPr/>
          <p:nvPr/>
        </p:nvSpPr>
        <p:spPr>
          <a:xfrm>
            <a:off x="6778486" y="1101735"/>
            <a:ext cx="5015949" cy="704007"/>
          </a:xfrm>
          <a:prstGeom prst="roundRect">
            <a:avLst/>
          </a:prstGeom>
          <a:solidFill>
            <a:srgbClr val="ED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15" name="Rounded Rectangle 14">
            <a:extLst>
              <a:ext uri="{FF2B5EF4-FFF2-40B4-BE49-F238E27FC236}">
                <a16:creationId xmlns:a16="http://schemas.microsoft.com/office/drawing/2014/main" id="{F0B83C33-9EB1-60DA-BEFA-1B1D1C15168E}"/>
              </a:ext>
            </a:extLst>
          </p:cNvPr>
          <p:cNvSpPr/>
          <p:nvPr/>
        </p:nvSpPr>
        <p:spPr>
          <a:xfrm>
            <a:off x="397565" y="3958269"/>
            <a:ext cx="5698435" cy="1307936"/>
          </a:xfrm>
          <a:prstGeom prst="roundRect">
            <a:avLst/>
          </a:prstGeom>
          <a:solidFill>
            <a:srgbClr val="E2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14" name="Rounded Rectangle 13">
            <a:extLst>
              <a:ext uri="{FF2B5EF4-FFF2-40B4-BE49-F238E27FC236}">
                <a16:creationId xmlns:a16="http://schemas.microsoft.com/office/drawing/2014/main" id="{40DCFE01-812C-FD65-CB7B-FEB675C42A46}"/>
              </a:ext>
            </a:extLst>
          </p:cNvPr>
          <p:cNvSpPr/>
          <p:nvPr/>
        </p:nvSpPr>
        <p:spPr>
          <a:xfrm>
            <a:off x="397565" y="2325757"/>
            <a:ext cx="5698435" cy="1438971"/>
          </a:xfrm>
          <a:prstGeom prst="roundRect">
            <a:avLst/>
          </a:prstGeom>
          <a:solidFill>
            <a:srgbClr val="FAE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11" name="Rounded Rectangle 10">
            <a:extLst>
              <a:ext uri="{FF2B5EF4-FFF2-40B4-BE49-F238E27FC236}">
                <a16:creationId xmlns:a16="http://schemas.microsoft.com/office/drawing/2014/main" id="{4F47FB29-AC90-1EDD-60EA-216286E90F95}"/>
              </a:ext>
            </a:extLst>
          </p:cNvPr>
          <p:cNvSpPr/>
          <p:nvPr/>
        </p:nvSpPr>
        <p:spPr>
          <a:xfrm>
            <a:off x="397565" y="1101735"/>
            <a:ext cx="5698435" cy="1046440"/>
          </a:xfrm>
          <a:prstGeom prst="roundRect">
            <a:avLst/>
          </a:prstGeom>
          <a:solidFill>
            <a:srgbClr val="E8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5" name="TextBox 4">
            <a:extLst>
              <a:ext uri="{FF2B5EF4-FFF2-40B4-BE49-F238E27FC236}">
                <a16:creationId xmlns:a16="http://schemas.microsoft.com/office/drawing/2014/main" id="{96178088-469B-69A3-A972-D20CFD831441}"/>
              </a:ext>
            </a:extLst>
          </p:cNvPr>
          <p:cNvSpPr txBox="1"/>
          <p:nvPr/>
        </p:nvSpPr>
        <p:spPr>
          <a:xfrm>
            <a:off x="484534" y="1190587"/>
            <a:ext cx="5508070" cy="1231106"/>
          </a:xfrm>
          <a:prstGeom prst="rect">
            <a:avLst/>
          </a:prstGeom>
          <a:noFill/>
        </p:spPr>
        <p:txBody>
          <a:bodyPr wrap="square">
            <a:spAutoFit/>
          </a:bodyPr>
          <a:lstStyle/>
          <a:p>
            <a:r>
              <a:rPr lang="es-ES" sz="1200" b="1" dirty="0">
                <a:latin typeface="Arial" panose="020B0604020202020204" pitchFamily="34" charset="0"/>
                <a:cs typeface="Arial" panose="020B0604020202020204" pitchFamily="34" charset="0"/>
              </a:rPr>
              <a:t>Misión:</a:t>
            </a:r>
            <a:r>
              <a:rPr lang="es-ES" sz="1200" dirty="0">
                <a:latin typeface="Arial" panose="020B0604020202020204" pitchFamily="34" charset="0"/>
                <a:cs typeface="Arial" panose="020B0604020202020204" pitchFamily="34" charset="0"/>
              </a:rPr>
              <a:t> Ayudar a quienes solicitan empleo a adaptarse de forma sostenible y permanecer en el mercado de trabajo y a quienes emplean a encontrar y mantener a las personas más adecuadas y así lograr el equilibrio en el mercado de trabajo. </a:t>
            </a:r>
          </a:p>
          <a:p>
            <a:r>
              <a:rPr lang="es-ES" sz="1200" b="1" dirty="0"/>
              <a:t>Visión: </a:t>
            </a:r>
            <a:r>
              <a:rPr lang="es-ES" sz="1200" dirty="0"/>
              <a:t>Organización reconocida y capacitada que coordina el mercado de trabajo.</a:t>
            </a:r>
            <a:r>
              <a:rPr lang="es-ES" sz="1200" b="1" dirty="0"/>
              <a:t> </a:t>
            </a:r>
          </a:p>
          <a:p>
            <a:endParaRPr lang="lt-LT"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4CF624A-4DAF-5BA8-B675-D00B1EB900E3}"/>
              </a:ext>
            </a:extLst>
          </p:cNvPr>
          <p:cNvSpPr txBox="1"/>
          <p:nvPr/>
        </p:nvSpPr>
        <p:spPr>
          <a:xfrm>
            <a:off x="484533" y="2338552"/>
            <a:ext cx="5714865" cy="1785104"/>
          </a:xfrm>
          <a:prstGeom prst="rect">
            <a:avLst/>
          </a:prstGeom>
          <a:noFill/>
        </p:spPr>
        <p:txBody>
          <a:bodyPr wrap="square">
            <a:spAutoFit/>
          </a:bodyPr>
          <a:lstStyle/>
          <a:p>
            <a:r>
              <a:rPr lang="es-ES" sz="1200" b="1" dirty="0">
                <a:latin typeface="Arial" panose="020B0604020202020204" pitchFamily="34" charset="0"/>
                <a:cs typeface="Arial" panose="020B0604020202020204" pitchFamily="34" charset="0"/>
              </a:rPr>
              <a:t>Solicitantes de empleo</a:t>
            </a:r>
          </a:p>
          <a:p>
            <a:r>
              <a:rPr lang="es-ES" sz="1200" b="1" dirty="0">
                <a:latin typeface="Arial" panose="020B0604020202020204" pitchFamily="34" charset="0"/>
                <a:cs typeface="Arial" panose="020B0604020202020204" pitchFamily="34" charset="0"/>
              </a:rPr>
              <a:t>Objetivo: </a:t>
            </a:r>
            <a:r>
              <a:rPr lang="es-ES" sz="1200" dirty="0">
                <a:latin typeface="Arial" panose="020B0604020202020204" pitchFamily="34" charset="0"/>
                <a:cs typeface="Arial" panose="020B0604020202020204" pitchFamily="34" charset="0"/>
              </a:rPr>
              <a:t>Aumentar la transición de quienes solicitan empleo hacia uno sostenible formándoles para que tomen las riendas de sus carreras profesionales. </a:t>
            </a:r>
          </a:p>
          <a:p>
            <a:r>
              <a:rPr lang="es-ES" sz="1200" b="1" dirty="0">
                <a:latin typeface="Arial" panose="020B0604020202020204" pitchFamily="34" charset="0"/>
                <a:cs typeface="Arial" panose="020B0604020202020204" pitchFamily="34" charset="0"/>
              </a:rPr>
              <a:t>Resultados previstos</a:t>
            </a:r>
          </a:p>
          <a:p>
            <a:r>
              <a:rPr lang="es-ES" sz="1200" dirty="0">
                <a:latin typeface="Arial" panose="020B0604020202020204" pitchFamily="34" charset="0"/>
                <a:cs typeface="Arial" panose="020B0604020202020204" pitchFamily="34" charset="0"/>
              </a:rPr>
              <a:t>Los/as solicitantes de empleo adquieren conocimientos suficientes para entrar/reingresar y permanecer en el mercado de trabajo, así como para tomar decisiones informadas sobre un mayor desarrollo profesional.</a:t>
            </a:r>
          </a:p>
          <a:p>
            <a:endParaRPr lang="lt-LT" sz="1200" dirty="0">
              <a:latin typeface="Arial" panose="020B0604020202020204" pitchFamily="34" charset="0"/>
              <a:cs typeface="Arial" panose="020B0604020202020204" pitchFamily="34" charset="0"/>
            </a:endParaRPr>
          </a:p>
          <a:p>
            <a:endParaRPr lang="lt-LT"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448C2AE-0E43-E20D-CE21-C7DC0B426647}"/>
              </a:ext>
            </a:extLst>
          </p:cNvPr>
          <p:cNvSpPr txBox="1"/>
          <p:nvPr/>
        </p:nvSpPr>
        <p:spPr>
          <a:xfrm>
            <a:off x="484533" y="3990941"/>
            <a:ext cx="5611468" cy="1600438"/>
          </a:xfrm>
          <a:prstGeom prst="rect">
            <a:avLst/>
          </a:prstGeom>
          <a:noFill/>
        </p:spPr>
        <p:txBody>
          <a:bodyPr wrap="square">
            <a:spAutoFit/>
          </a:bodyPr>
          <a:lstStyle/>
          <a:p>
            <a:r>
              <a:rPr lang="es-ES" sz="1200" b="1" dirty="0">
                <a:latin typeface="Arial" panose="020B0604020202020204" pitchFamily="34" charset="0"/>
                <a:cs typeface="Arial" panose="020B0604020202020204" pitchFamily="34" charset="0"/>
              </a:rPr>
              <a:t>Interlocutores</a:t>
            </a:r>
          </a:p>
          <a:p>
            <a:r>
              <a:rPr lang="es-ES" sz="1200" b="1" dirty="0">
                <a:latin typeface="Arial" panose="020B0604020202020204" pitchFamily="34" charset="0"/>
                <a:cs typeface="Arial" panose="020B0604020202020204" pitchFamily="34" charset="0"/>
              </a:rPr>
              <a:t>Objetivo:</a:t>
            </a:r>
            <a:r>
              <a:rPr lang="es-ES" sz="1200" dirty="0">
                <a:latin typeface="Arial" panose="020B0604020202020204" pitchFamily="34" charset="0"/>
                <a:cs typeface="Arial" panose="020B0604020202020204" pitchFamily="34" charset="0"/>
              </a:rPr>
              <a:t> Gestionar un ecosistema de interlocutores del servicio de empleo y crear oportunidades para que usuarios/as reciban asistencia profesional de los interlocutores. </a:t>
            </a:r>
          </a:p>
          <a:p>
            <a:r>
              <a:rPr lang="es-ES" sz="1200" b="1" dirty="0">
                <a:latin typeface="Arial" panose="020B0604020202020204" pitchFamily="34" charset="0"/>
                <a:cs typeface="Arial" panose="020B0604020202020204" pitchFamily="34" charset="0"/>
              </a:rPr>
              <a:t>Resultados previstos</a:t>
            </a:r>
          </a:p>
          <a:p>
            <a:r>
              <a:rPr lang="es-ES" sz="1200" dirty="0">
                <a:latin typeface="Arial" panose="020B0604020202020204" pitchFamily="34" charset="0"/>
                <a:cs typeface="Arial" panose="020B0604020202020204" pitchFamily="34" charset="0"/>
              </a:rPr>
              <a:t>El servicio de empleo reúne y coordina una amplia red de interlocutores, proporcionando valor añadido adicional a usuarios/as.</a:t>
            </a:r>
          </a:p>
          <a:p>
            <a:endParaRPr lang="lt-LT"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E751F26-BC59-42C5-4381-773C4FB928E3}"/>
              </a:ext>
            </a:extLst>
          </p:cNvPr>
          <p:cNvSpPr txBox="1"/>
          <p:nvPr/>
        </p:nvSpPr>
        <p:spPr>
          <a:xfrm>
            <a:off x="6966500" y="1218085"/>
            <a:ext cx="3436573" cy="677108"/>
          </a:xfrm>
          <a:prstGeom prst="rect">
            <a:avLst/>
          </a:prstGeom>
          <a:noFill/>
        </p:spPr>
        <p:txBody>
          <a:bodyPr wrap="square">
            <a:spAutoFit/>
          </a:bodyPr>
          <a:lstStyle/>
          <a:p>
            <a:r>
              <a:rPr lang="es-ES" sz="1200" dirty="0"/>
              <a:t>Valores fundamentales: </a:t>
            </a:r>
          </a:p>
          <a:p>
            <a:r>
              <a:rPr lang="es-ES" sz="1200" b="1" dirty="0"/>
              <a:t>Fiabilidad. Franqueza. Innovación.</a:t>
            </a:r>
          </a:p>
          <a:p>
            <a:endParaRPr lang="lt-LT"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538DF6B-923E-D263-D8E6-2791BB61FFE0}"/>
              </a:ext>
            </a:extLst>
          </p:cNvPr>
          <p:cNvSpPr txBox="1"/>
          <p:nvPr/>
        </p:nvSpPr>
        <p:spPr>
          <a:xfrm>
            <a:off x="6966500" y="2139582"/>
            <a:ext cx="4740966" cy="1492716"/>
          </a:xfrm>
          <a:prstGeom prst="rect">
            <a:avLst/>
          </a:prstGeom>
          <a:noFill/>
        </p:spPr>
        <p:txBody>
          <a:bodyPr wrap="square">
            <a:spAutoFit/>
          </a:bodyPr>
          <a:lstStyle/>
          <a:p>
            <a:r>
              <a:rPr lang="es-ES" sz="1100" b="1" dirty="0">
                <a:latin typeface="Arial" panose="020B0604020202020204" pitchFamily="34" charset="0"/>
                <a:cs typeface="Arial" panose="020B0604020202020204" pitchFamily="34" charset="0"/>
              </a:rPr>
              <a:t>Empresas</a:t>
            </a:r>
          </a:p>
          <a:p>
            <a:r>
              <a:rPr lang="es-ES" sz="1100" b="1" dirty="0">
                <a:latin typeface="Arial" panose="020B0604020202020204" pitchFamily="34" charset="0"/>
                <a:cs typeface="Arial" panose="020B0604020202020204" pitchFamily="34" charset="0"/>
              </a:rPr>
              <a:t>Objetivo:</a:t>
            </a:r>
            <a:r>
              <a:rPr lang="es-ES" sz="1100" dirty="0">
                <a:latin typeface="Arial" panose="020B0604020202020204" pitchFamily="34" charset="0"/>
                <a:cs typeface="Arial" panose="020B0604020202020204" pitchFamily="34" charset="0"/>
              </a:rPr>
              <a:t> Ayudar a quienes emplean a reclutar mano de obra de manera sostenible atrayendo y cubriendo las vacantes con mano de obra cualificada.</a:t>
            </a:r>
          </a:p>
          <a:p>
            <a:r>
              <a:rPr lang="es-ES" sz="1100" b="1" dirty="0">
                <a:latin typeface="Arial" panose="020B0604020202020204" pitchFamily="34" charset="0"/>
                <a:cs typeface="Arial" panose="020B0604020202020204" pitchFamily="34" charset="0"/>
              </a:rPr>
              <a:t>Resultados previstos</a:t>
            </a:r>
          </a:p>
          <a:p>
            <a:r>
              <a:rPr lang="es-ES" sz="1100" dirty="0">
                <a:latin typeface="Arial" panose="020B0604020202020204" pitchFamily="34" charset="0"/>
                <a:cs typeface="Arial" panose="020B0604020202020204" pitchFamily="34" charset="0"/>
              </a:rPr>
              <a:t>El servicio de empleo se convierte en un canal de búsqueda de recursos humanos de referencia para la gran mayoría de empresas del país</a:t>
            </a:r>
          </a:p>
          <a:p>
            <a:endParaRPr lang="lt-LT"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0C27EB2-4F54-B1D7-2273-EF8169C8D9DB}"/>
              </a:ext>
            </a:extLst>
          </p:cNvPr>
          <p:cNvSpPr txBox="1"/>
          <p:nvPr/>
        </p:nvSpPr>
        <p:spPr>
          <a:xfrm>
            <a:off x="6966500" y="3768420"/>
            <a:ext cx="4740966" cy="1600438"/>
          </a:xfrm>
          <a:prstGeom prst="rect">
            <a:avLst/>
          </a:prstGeom>
          <a:noFill/>
        </p:spPr>
        <p:txBody>
          <a:bodyPr wrap="square">
            <a:spAutoFit/>
          </a:bodyPr>
          <a:lstStyle/>
          <a:p>
            <a:r>
              <a:rPr lang="es-ES" sz="1200" b="1" dirty="0">
                <a:latin typeface="Arial" panose="020B0604020202020204" pitchFamily="34" charset="0"/>
                <a:cs typeface="Arial" panose="020B0604020202020204" pitchFamily="34" charset="0"/>
              </a:rPr>
              <a:t>Procesos</a:t>
            </a:r>
          </a:p>
          <a:p>
            <a:r>
              <a:rPr lang="es-ES" sz="1200" b="1" dirty="0">
                <a:latin typeface="Arial" panose="020B0604020202020204" pitchFamily="34" charset="0"/>
                <a:cs typeface="Arial" panose="020B0604020202020204" pitchFamily="34" charset="0"/>
              </a:rPr>
              <a:t>Objetivo:</a:t>
            </a:r>
            <a:r>
              <a:rPr lang="es-ES" sz="1200" dirty="0">
                <a:latin typeface="Arial" panose="020B0604020202020204" pitchFamily="34" charset="0"/>
                <a:cs typeface="Arial" panose="020B0604020202020204" pitchFamily="34" charset="0"/>
              </a:rPr>
              <a:t> Mejorar la capacidad organizativa y la eficiencia operativa del servicio de empleo</a:t>
            </a:r>
          </a:p>
          <a:p>
            <a:r>
              <a:rPr lang="es-ES" sz="1200" b="1" dirty="0">
                <a:latin typeface="Arial" panose="020B0604020202020204" pitchFamily="34" charset="0"/>
                <a:cs typeface="Arial" panose="020B0604020202020204" pitchFamily="34" charset="0"/>
              </a:rPr>
              <a:t>Resultados previstos</a:t>
            </a:r>
          </a:p>
          <a:p>
            <a:r>
              <a:rPr lang="es-ES" sz="1200" dirty="0">
                <a:latin typeface="Arial" panose="020B0604020202020204" pitchFamily="34" charset="0"/>
                <a:cs typeface="Arial" panose="020B0604020202020204" pitchFamily="34" charset="0"/>
              </a:rPr>
              <a:t>El servicio de empleo se vuelve más atractivo como empresa, proporcionando oportunidades para un trabajo significativo basado en soluciones modernas de gestión e implementación de procesos.</a:t>
            </a:r>
          </a:p>
          <a:p>
            <a:endParaRPr lang="lt-LT" sz="1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B129516-F46E-1861-8284-FDA95264D5B1}"/>
              </a:ext>
            </a:extLst>
          </p:cNvPr>
          <p:cNvSpPr txBox="1"/>
          <p:nvPr/>
        </p:nvSpPr>
        <p:spPr>
          <a:xfrm>
            <a:off x="1203319" y="5908020"/>
            <a:ext cx="1721954" cy="369332"/>
          </a:xfrm>
          <a:prstGeom prst="rect">
            <a:avLst/>
          </a:prstGeom>
          <a:noFill/>
        </p:spPr>
        <p:txBody>
          <a:bodyPr wrap="square">
            <a:spAutoFit/>
          </a:bodyPr>
          <a:lstStyle/>
          <a:p>
            <a:r>
              <a:rPr lang="es-ES">
                <a:latin typeface="Arial" panose="020B0604020202020204" pitchFamily="34" charset="0"/>
                <a:cs typeface="Arial" panose="020B0604020202020204" pitchFamily="34" charset="0"/>
              </a:rPr>
              <a:t>4 enfoques</a:t>
            </a:r>
          </a:p>
        </p:txBody>
      </p:sp>
      <p:sp>
        <p:nvSpPr>
          <p:cNvPr id="21" name="TextBox 20">
            <a:extLst>
              <a:ext uri="{FF2B5EF4-FFF2-40B4-BE49-F238E27FC236}">
                <a16:creationId xmlns:a16="http://schemas.microsoft.com/office/drawing/2014/main" id="{EEB51AF2-267E-79E0-EF41-4B49E657A079}"/>
              </a:ext>
            </a:extLst>
          </p:cNvPr>
          <p:cNvSpPr txBox="1"/>
          <p:nvPr/>
        </p:nvSpPr>
        <p:spPr>
          <a:xfrm>
            <a:off x="3925322" y="5908020"/>
            <a:ext cx="1721954" cy="369332"/>
          </a:xfrm>
          <a:prstGeom prst="rect">
            <a:avLst/>
          </a:prstGeom>
          <a:noFill/>
        </p:spPr>
        <p:txBody>
          <a:bodyPr wrap="square">
            <a:spAutoFit/>
          </a:bodyPr>
          <a:lstStyle/>
          <a:p>
            <a:r>
              <a:rPr lang="es-ES">
                <a:latin typeface="Arial" panose="020B0604020202020204" pitchFamily="34" charset="0"/>
                <a:cs typeface="Arial" panose="020B0604020202020204" pitchFamily="34" charset="0"/>
              </a:rPr>
              <a:t>10 objetivos</a:t>
            </a:r>
          </a:p>
        </p:txBody>
      </p:sp>
      <p:sp>
        <p:nvSpPr>
          <p:cNvPr id="22" name="TextBox 21">
            <a:extLst>
              <a:ext uri="{FF2B5EF4-FFF2-40B4-BE49-F238E27FC236}">
                <a16:creationId xmlns:a16="http://schemas.microsoft.com/office/drawing/2014/main" id="{55E98AFE-E822-C856-52B0-3CFDAB41A4B6}"/>
              </a:ext>
            </a:extLst>
          </p:cNvPr>
          <p:cNvSpPr txBox="1"/>
          <p:nvPr/>
        </p:nvSpPr>
        <p:spPr>
          <a:xfrm>
            <a:off x="6704128" y="5908020"/>
            <a:ext cx="1721954" cy="369332"/>
          </a:xfrm>
          <a:prstGeom prst="rect">
            <a:avLst/>
          </a:prstGeom>
          <a:noFill/>
        </p:spPr>
        <p:txBody>
          <a:bodyPr wrap="square">
            <a:spAutoFit/>
          </a:bodyPr>
          <a:lstStyle/>
          <a:p>
            <a:r>
              <a:rPr lang="es-ES"/>
              <a:t>15 </a:t>
            </a:r>
            <a:r>
              <a:rPr lang="es-ES">
                <a:latin typeface="Arial" panose="020B0604020202020204" pitchFamily="34" charset="0"/>
                <a:cs typeface="Arial" panose="020B0604020202020204" pitchFamily="34" charset="0"/>
              </a:rPr>
              <a:t>iniciativas</a:t>
            </a:r>
          </a:p>
        </p:txBody>
      </p:sp>
      <p:sp>
        <p:nvSpPr>
          <p:cNvPr id="23" name="TextBox 22">
            <a:extLst>
              <a:ext uri="{FF2B5EF4-FFF2-40B4-BE49-F238E27FC236}">
                <a16:creationId xmlns:a16="http://schemas.microsoft.com/office/drawing/2014/main" id="{DED080EC-0B74-6516-ACDA-AF40016D5F6B}"/>
              </a:ext>
            </a:extLst>
          </p:cNvPr>
          <p:cNvSpPr txBox="1"/>
          <p:nvPr/>
        </p:nvSpPr>
        <p:spPr>
          <a:xfrm>
            <a:off x="9425508" y="5908020"/>
            <a:ext cx="1721954" cy="369332"/>
          </a:xfrm>
          <a:prstGeom prst="rect">
            <a:avLst/>
          </a:prstGeom>
          <a:noFill/>
        </p:spPr>
        <p:txBody>
          <a:bodyPr wrap="square">
            <a:spAutoFit/>
          </a:bodyPr>
          <a:lstStyle/>
          <a:p>
            <a:r>
              <a:rPr lang="es-ES">
                <a:latin typeface="Arial" panose="020B0604020202020204" pitchFamily="34" charset="0"/>
                <a:cs typeface="Arial" panose="020B0604020202020204" pitchFamily="34" charset="0"/>
              </a:rPr>
              <a:t>65 actividades</a:t>
            </a:r>
          </a:p>
        </p:txBody>
      </p:sp>
      <p:cxnSp>
        <p:nvCxnSpPr>
          <p:cNvPr id="31" name="Straight Arrow Connector 30">
            <a:extLst>
              <a:ext uri="{FF2B5EF4-FFF2-40B4-BE49-F238E27FC236}">
                <a16:creationId xmlns:a16="http://schemas.microsoft.com/office/drawing/2014/main" id="{8E33C7BB-6FF0-A335-CD65-93C294473931}"/>
              </a:ext>
            </a:extLst>
          </p:cNvPr>
          <p:cNvCxnSpPr/>
          <p:nvPr/>
        </p:nvCxnSpPr>
        <p:spPr>
          <a:xfrm>
            <a:off x="3130827" y="6112565"/>
            <a:ext cx="437321"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02ED266F-2479-0061-86FE-32B242A81074}"/>
              </a:ext>
            </a:extLst>
          </p:cNvPr>
          <p:cNvCxnSpPr/>
          <p:nvPr/>
        </p:nvCxnSpPr>
        <p:spPr>
          <a:xfrm>
            <a:off x="5814393" y="6112565"/>
            <a:ext cx="437321"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A962B44-233B-2E39-3231-FF0CAAF76C35}"/>
              </a:ext>
            </a:extLst>
          </p:cNvPr>
          <p:cNvCxnSpPr/>
          <p:nvPr/>
        </p:nvCxnSpPr>
        <p:spPr>
          <a:xfrm>
            <a:off x="8507897" y="6112565"/>
            <a:ext cx="437321"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4A6082A1-B2AD-80E3-B5F6-7525A6C77703}"/>
              </a:ext>
            </a:extLst>
          </p:cNvPr>
          <p:cNvSpPr txBox="1"/>
          <p:nvPr/>
        </p:nvSpPr>
        <p:spPr>
          <a:xfrm>
            <a:off x="2528029" y="414425"/>
            <a:ext cx="7231118" cy="461665"/>
          </a:xfrm>
          <a:prstGeom prst="rect">
            <a:avLst/>
          </a:prstGeom>
          <a:noFill/>
        </p:spPr>
        <p:txBody>
          <a:bodyPr wrap="square">
            <a:spAutoFit/>
          </a:bodyPr>
          <a:lstStyle/>
          <a:p>
            <a:r>
              <a:rPr lang="es-ES" sz="2400">
                <a:latin typeface="Gordita Medium" pitchFamily="2" charset="77"/>
                <a:cs typeface="Gordita Medium" pitchFamily="2" charset="77"/>
              </a:rPr>
              <a:t>«NEOS» Estrategia del SPE lituano </a:t>
            </a:r>
            <a:r>
              <a:rPr lang="es-ES" sz="2400" cap="small">
                <a:latin typeface="Gordita Medium" pitchFamily="2" charset="77"/>
                <a:cs typeface="Gordita Medium" pitchFamily="2" charset="77"/>
              </a:rPr>
              <a:t>2022-2026</a:t>
            </a:r>
          </a:p>
        </p:txBody>
      </p:sp>
      <p:pic>
        <p:nvPicPr>
          <p:cNvPr id="3" name="Picture 2">
            <a:extLst>
              <a:ext uri="{FF2B5EF4-FFF2-40B4-BE49-F238E27FC236}">
                <a16:creationId xmlns:a16="http://schemas.microsoft.com/office/drawing/2014/main" id="{5EA4370F-94A2-75C7-D67C-4A1EABDDE75C}"/>
              </a:ext>
            </a:extLst>
          </p:cNvPr>
          <p:cNvPicPr>
            <a:picLocks noChangeAspect="1"/>
          </p:cNvPicPr>
          <p:nvPr/>
        </p:nvPicPr>
        <p:blipFill>
          <a:blip r:embed="rId2"/>
          <a:stretch>
            <a:fillRect/>
          </a:stretch>
        </p:blipFill>
        <p:spPr>
          <a:xfrm>
            <a:off x="11571892" y="213937"/>
            <a:ext cx="380092" cy="682217"/>
          </a:xfrm>
          <a:prstGeom prst="rect">
            <a:avLst/>
          </a:prstGeom>
        </p:spPr>
      </p:pic>
    </p:spTree>
    <p:extLst>
      <p:ext uri="{BB962C8B-B14F-4D97-AF65-F5344CB8AC3E}">
        <p14:creationId xmlns:p14="http://schemas.microsoft.com/office/powerpoint/2010/main" val="344950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D8E20E-C645-AAEA-C58D-A72F3DC0CD0F}"/>
              </a:ext>
            </a:extLst>
          </p:cNvPr>
          <p:cNvSpPr txBox="1"/>
          <p:nvPr/>
        </p:nvSpPr>
        <p:spPr>
          <a:xfrm>
            <a:off x="1644868" y="747024"/>
            <a:ext cx="8902263" cy="461665"/>
          </a:xfrm>
          <a:prstGeom prst="rect">
            <a:avLst/>
          </a:prstGeom>
          <a:noFill/>
        </p:spPr>
        <p:txBody>
          <a:bodyPr wrap="square">
            <a:spAutoFit/>
          </a:bodyPr>
          <a:lstStyle/>
          <a:p>
            <a:r>
              <a:rPr lang="es-ES" sz="2400">
                <a:latin typeface="Gordita Medium" pitchFamily="2" charset="77"/>
                <a:cs typeface="Gordita Medium" pitchFamily="2" charset="77"/>
              </a:rPr>
              <a:t>Buenas prácticas en la implementación de la política de personal</a:t>
            </a:r>
          </a:p>
        </p:txBody>
      </p:sp>
      <p:sp>
        <p:nvSpPr>
          <p:cNvPr id="7" name="Rounded Rectangle 6">
            <a:extLst>
              <a:ext uri="{FF2B5EF4-FFF2-40B4-BE49-F238E27FC236}">
                <a16:creationId xmlns:a16="http://schemas.microsoft.com/office/drawing/2014/main" id="{EA71D60F-233B-E518-8602-9567D4071D1F}"/>
              </a:ext>
            </a:extLst>
          </p:cNvPr>
          <p:cNvSpPr/>
          <p:nvPr/>
        </p:nvSpPr>
        <p:spPr>
          <a:xfrm>
            <a:off x="1263909" y="515984"/>
            <a:ext cx="9664182" cy="89902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8" name="Rounded Rectangle 7">
            <a:extLst>
              <a:ext uri="{FF2B5EF4-FFF2-40B4-BE49-F238E27FC236}">
                <a16:creationId xmlns:a16="http://schemas.microsoft.com/office/drawing/2014/main" id="{FA35B361-EE05-96C8-5EE7-4041E6DD71B5}"/>
              </a:ext>
            </a:extLst>
          </p:cNvPr>
          <p:cNvSpPr/>
          <p:nvPr/>
        </p:nvSpPr>
        <p:spPr>
          <a:xfrm>
            <a:off x="1029144" y="2135587"/>
            <a:ext cx="3620529" cy="1046440"/>
          </a:xfrm>
          <a:prstGeom prst="roundRect">
            <a:avLst/>
          </a:prstGeom>
          <a:solidFill>
            <a:srgbClr val="E8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12" name="Rounded Rectangle 11">
            <a:extLst>
              <a:ext uri="{FF2B5EF4-FFF2-40B4-BE49-F238E27FC236}">
                <a16:creationId xmlns:a16="http://schemas.microsoft.com/office/drawing/2014/main" id="{B760430A-1B5B-1DB1-D34C-0143D2EC5453}"/>
              </a:ext>
            </a:extLst>
          </p:cNvPr>
          <p:cNvSpPr/>
          <p:nvPr/>
        </p:nvSpPr>
        <p:spPr>
          <a:xfrm>
            <a:off x="7511014" y="2138978"/>
            <a:ext cx="3641122" cy="1046439"/>
          </a:xfrm>
          <a:prstGeom prst="roundRect">
            <a:avLst/>
          </a:prstGeom>
          <a:solidFill>
            <a:srgbClr val="FFF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16" name="TextBox 15">
            <a:extLst>
              <a:ext uri="{FF2B5EF4-FFF2-40B4-BE49-F238E27FC236}">
                <a16:creationId xmlns:a16="http://schemas.microsoft.com/office/drawing/2014/main" id="{358C553E-3D03-276D-C457-C2C128E58E65}"/>
              </a:ext>
            </a:extLst>
          </p:cNvPr>
          <p:cNvSpPr txBox="1"/>
          <p:nvPr/>
        </p:nvSpPr>
        <p:spPr>
          <a:xfrm>
            <a:off x="-186471" y="2437070"/>
            <a:ext cx="6098058" cy="461665"/>
          </a:xfrm>
          <a:prstGeom prst="rect">
            <a:avLst/>
          </a:prstGeom>
          <a:noFill/>
        </p:spPr>
        <p:txBody>
          <a:bodyPr wrap="square">
            <a:spAutoFit/>
          </a:bodyPr>
          <a:lstStyle/>
          <a:p>
            <a:pPr algn="ctr"/>
            <a:r>
              <a:rPr lang="es-ES" sz="2400">
                <a:solidFill>
                  <a:schemeClr val="tx1"/>
                </a:solidFill>
                <a:latin typeface="Gordita Medium" pitchFamily="2" charset="77"/>
                <a:cs typeface="Gordita Medium" pitchFamily="2" charset="77"/>
              </a:rPr>
              <a:t>Sistema de motivación</a:t>
            </a:r>
          </a:p>
        </p:txBody>
      </p:sp>
      <p:sp>
        <p:nvSpPr>
          <p:cNvPr id="17" name="TextBox 16">
            <a:extLst>
              <a:ext uri="{FF2B5EF4-FFF2-40B4-BE49-F238E27FC236}">
                <a16:creationId xmlns:a16="http://schemas.microsoft.com/office/drawing/2014/main" id="{54D8C94A-E3DE-4D2E-DA89-CA9D5C71EC58}"/>
              </a:ext>
            </a:extLst>
          </p:cNvPr>
          <p:cNvSpPr txBox="1"/>
          <p:nvPr/>
        </p:nvSpPr>
        <p:spPr>
          <a:xfrm>
            <a:off x="6282546" y="2431364"/>
            <a:ext cx="6098058" cy="461665"/>
          </a:xfrm>
          <a:prstGeom prst="rect">
            <a:avLst/>
          </a:prstGeom>
          <a:noFill/>
        </p:spPr>
        <p:txBody>
          <a:bodyPr wrap="square">
            <a:spAutoFit/>
          </a:bodyPr>
          <a:lstStyle/>
          <a:p>
            <a:pPr algn="ctr"/>
            <a:r>
              <a:rPr lang="es-ES" sz="2400">
                <a:solidFill>
                  <a:schemeClr val="tx1"/>
                </a:solidFill>
                <a:latin typeface="Gordita Medium" pitchFamily="2" charset="77"/>
                <a:cs typeface="Gordita Medium" pitchFamily="2" charset="77"/>
              </a:rPr>
              <a:t>Plataforma de aprendizaje</a:t>
            </a:r>
          </a:p>
        </p:txBody>
      </p:sp>
      <p:sp>
        <p:nvSpPr>
          <p:cNvPr id="2" name="Rounded Rectangle 1">
            <a:extLst>
              <a:ext uri="{FF2B5EF4-FFF2-40B4-BE49-F238E27FC236}">
                <a16:creationId xmlns:a16="http://schemas.microsoft.com/office/drawing/2014/main" id="{08758EBE-5E8A-39FC-94F8-AA9C60A7EF69}"/>
              </a:ext>
            </a:extLst>
          </p:cNvPr>
          <p:cNvSpPr/>
          <p:nvPr/>
        </p:nvSpPr>
        <p:spPr>
          <a:xfrm>
            <a:off x="362466" y="3912774"/>
            <a:ext cx="1539905" cy="2356551"/>
          </a:xfrm>
          <a:prstGeom prst="roundRect">
            <a:avLst/>
          </a:prstGeom>
          <a:solidFill>
            <a:srgbClr val="E8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3" name="Rounded Rectangle 2">
            <a:extLst>
              <a:ext uri="{FF2B5EF4-FFF2-40B4-BE49-F238E27FC236}">
                <a16:creationId xmlns:a16="http://schemas.microsoft.com/office/drawing/2014/main" id="{F09638E2-FF17-49CF-BA70-EC61A1F2CB7D}"/>
              </a:ext>
            </a:extLst>
          </p:cNvPr>
          <p:cNvSpPr/>
          <p:nvPr/>
        </p:nvSpPr>
        <p:spPr>
          <a:xfrm>
            <a:off x="2069457" y="3912774"/>
            <a:ext cx="1539905" cy="2356551"/>
          </a:xfrm>
          <a:prstGeom prst="roundRect">
            <a:avLst/>
          </a:prstGeom>
          <a:solidFill>
            <a:srgbClr val="E8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4" name="Rounded Rectangle 3">
            <a:extLst>
              <a:ext uri="{FF2B5EF4-FFF2-40B4-BE49-F238E27FC236}">
                <a16:creationId xmlns:a16="http://schemas.microsoft.com/office/drawing/2014/main" id="{08125545-70F1-B41A-4E7E-90333FC595B4}"/>
              </a:ext>
            </a:extLst>
          </p:cNvPr>
          <p:cNvSpPr/>
          <p:nvPr/>
        </p:nvSpPr>
        <p:spPr>
          <a:xfrm>
            <a:off x="3776989" y="3912774"/>
            <a:ext cx="1539905" cy="2356551"/>
          </a:xfrm>
          <a:prstGeom prst="roundRect">
            <a:avLst/>
          </a:prstGeom>
          <a:solidFill>
            <a:srgbClr val="E8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6" name="Rounded Rectangle 5">
            <a:extLst>
              <a:ext uri="{FF2B5EF4-FFF2-40B4-BE49-F238E27FC236}">
                <a16:creationId xmlns:a16="http://schemas.microsoft.com/office/drawing/2014/main" id="{A89E7C8B-2C35-0F32-7B6C-3D41279383E9}"/>
              </a:ext>
            </a:extLst>
          </p:cNvPr>
          <p:cNvSpPr/>
          <p:nvPr/>
        </p:nvSpPr>
        <p:spPr>
          <a:xfrm>
            <a:off x="6875107" y="3912774"/>
            <a:ext cx="1539905" cy="2356551"/>
          </a:xfrm>
          <a:prstGeom prst="roundRect">
            <a:avLst/>
          </a:prstGeom>
          <a:solidFill>
            <a:srgbClr val="FFF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9" name="Rounded Rectangle 8">
            <a:extLst>
              <a:ext uri="{FF2B5EF4-FFF2-40B4-BE49-F238E27FC236}">
                <a16:creationId xmlns:a16="http://schemas.microsoft.com/office/drawing/2014/main" id="{D8C51053-CEA8-DF7D-F76A-3CFF57D29622}"/>
              </a:ext>
            </a:extLst>
          </p:cNvPr>
          <p:cNvSpPr/>
          <p:nvPr/>
        </p:nvSpPr>
        <p:spPr>
          <a:xfrm>
            <a:off x="8582638" y="3912774"/>
            <a:ext cx="1539905" cy="2356551"/>
          </a:xfrm>
          <a:prstGeom prst="roundRect">
            <a:avLst/>
          </a:prstGeom>
          <a:solidFill>
            <a:srgbClr val="FFF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sp>
        <p:nvSpPr>
          <p:cNvPr id="10" name="Rounded Rectangle 9">
            <a:extLst>
              <a:ext uri="{FF2B5EF4-FFF2-40B4-BE49-F238E27FC236}">
                <a16:creationId xmlns:a16="http://schemas.microsoft.com/office/drawing/2014/main" id="{EEE121E7-6996-E63F-3CE2-6E927B86AF0A}"/>
              </a:ext>
            </a:extLst>
          </p:cNvPr>
          <p:cNvSpPr/>
          <p:nvPr/>
        </p:nvSpPr>
        <p:spPr>
          <a:xfrm>
            <a:off x="10289629" y="3912774"/>
            <a:ext cx="1539905" cy="2356551"/>
          </a:xfrm>
          <a:prstGeom prst="roundRect">
            <a:avLst/>
          </a:prstGeom>
          <a:solidFill>
            <a:srgbClr val="FFF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cxnSp>
        <p:nvCxnSpPr>
          <p:cNvPr id="11" name="Straight Arrow Connector 10">
            <a:extLst>
              <a:ext uri="{FF2B5EF4-FFF2-40B4-BE49-F238E27FC236}">
                <a16:creationId xmlns:a16="http://schemas.microsoft.com/office/drawing/2014/main" id="{917D1CBB-6BFF-4BFA-3D10-1D89158295C2}"/>
              </a:ext>
            </a:extLst>
          </p:cNvPr>
          <p:cNvCxnSpPr>
            <a:cxnSpLocks/>
          </p:cNvCxnSpPr>
          <p:nvPr/>
        </p:nvCxnSpPr>
        <p:spPr>
          <a:xfrm>
            <a:off x="2849683" y="1562582"/>
            <a:ext cx="0" cy="415944"/>
          </a:xfrm>
          <a:prstGeom prst="straightConnector1">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69D4D520-34C6-F131-EF33-2C701ED62B14}"/>
              </a:ext>
            </a:extLst>
          </p:cNvPr>
          <p:cNvCxnSpPr>
            <a:cxnSpLocks/>
          </p:cNvCxnSpPr>
          <p:nvPr/>
        </p:nvCxnSpPr>
        <p:spPr>
          <a:xfrm>
            <a:off x="9354655" y="1562582"/>
            <a:ext cx="0" cy="415944"/>
          </a:xfrm>
          <a:prstGeom prst="straightConnector1">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52775F1F-E7F6-62B3-A894-E41FBB45A6AF}"/>
              </a:ext>
            </a:extLst>
          </p:cNvPr>
          <p:cNvCxnSpPr>
            <a:cxnSpLocks/>
          </p:cNvCxnSpPr>
          <p:nvPr/>
        </p:nvCxnSpPr>
        <p:spPr>
          <a:xfrm>
            <a:off x="9377805" y="3356658"/>
            <a:ext cx="0" cy="415944"/>
          </a:xfrm>
          <a:prstGeom prst="straightConnector1">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26EAB8D5-E098-0105-7E5E-64CB4BCE43E5}"/>
              </a:ext>
            </a:extLst>
          </p:cNvPr>
          <p:cNvCxnSpPr>
            <a:cxnSpLocks/>
          </p:cNvCxnSpPr>
          <p:nvPr/>
        </p:nvCxnSpPr>
        <p:spPr>
          <a:xfrm>
            <a:off x="7687900" y="3356658"/>
            <a:ext cx="0" cy="415944"/>
          </a:xfrm>
          <a:prstGeom prst="straightConnector1">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0DBF090A-A8FD-1E59-F653-BBB484D86315}"/>
              </a:ext>
            </a:extLst>
          </p:cNvPr>
          <p:cNvCxnSpPr>
            <a:cxnSpLocks/>
          </p:cNvCxnSpPr>
          <p:nvPr/>
        </p:nvCxnSpPr>
        <p:spPr>
          <a:xfrm>
            <a:off x="11059537" y="3356658"/>
            <a:ext cx="0" cy="415944"/>
          </a:xfrm>
          <a:prstGeom prst="straightConnector1">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D3624C4B-F9C0-7B6B-C307-1391E1EFF968}"/>
              </a:ext>
            </a:extLst>
          </p:cNvPr>
          <p:cNvCxnSpPr>
            <a:cxnSpLocks/>
          </p:cNvCxnSpPr>
          <p:nvPr/>
        </p:nvCxnSpPr>
        <p:spPr>
          <a:xfrm>
            <a:off x="2849683" y="3356658"/>
            <a:ext cx="0" cy="415944"/>
          </a:xfrm>
          <a:prstGeom prst="straightConnector1">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41372445-143C-DE02-D3FF-B693C796F6C6}"/>
              </a:ext>
            </a:extLst>
          </p:cNvPr>
          <p:cNvCxnSpPr>
            <a:cxnSpLocks/>
          </p:cNvCxnSpPr>
          <p:nvPr/>
        </p:nvCxnSpPr>
        <p:spPr>
          <a:xfrm>
            <a:off x="1159778" y="3356658"/>
            <a:ext cx="0" cy="415944"/>
          </a:xfrm>
          <a:prstGeom prst="straightConnector1">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2B81BC83-879C-68BB-0C37-DECA61681B02}"/>
              </a:ext>
            </a:extLst>
          </p:cNvPr>
          <p:cNvCxnSpPr>
            <a:cxnSpLocks/>
          </p:cNvCxnSpPr>
          <p:nvPr/>
        </p:nvCxnSpPr>
        <p:spPr>
          <a:xfrm>
            <a:off x="4554565" y="3356658"/>
            <a:ext cx="0" cy="415944"/>
          </a:xfrm>
          <a:prstGeom prst="straightConnector1">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BCF7FA86-C0F0-6009-AE76-DADED360E640}"/>
              </a:ext>
            </a:extLst>
          </p:cNvPr>
          <p:cNvSpPr txBox="1"/>
          <p:nvPr/>
        </p:nvSpPr>
        <p:spPr>
          <a:xfrm>
            <a:off x="376875" y="4063874"/>
            <a:ext cx="1511085" cy="2308324"/>
          </a:xfrm>
          <a:prstGeom prst="rect">
            <a:avLst/>
          </a:prstGeom>
          <a:noFill/>
        </p:spPr>
        <p:txBody>
          <a:bodyPr wrap="square" rtlCol="0">
            <a:spAutoFit/>
          </a:bodyPr>
          <a:lstStyle/>
          <a:p>
            <a:pPr algn="ctr"/>
            <a:r>
              <a:rPr lang="es-ES" sz="1400" dirty="0">
                <a:solidFill>
                  <a:schemeClr val="tx1"/>
                </a:solidFill>
                <a:cs typeface="Times New Roman" panose="02020603050405020304" pitchFamily="18" charset="0"/>
              </a:rPr>
              <a:t>A través de las competencias, las recompensas se asocian al desempeño, conocimiento, iniciativas y </a:t>
            </a:r>
            <a:r>
              <a:rPr lang="es-ES" sz="1400">
                <a:solidFill>
                  <a:schemeClr val="tx1"/>
                </a:solidFill>
                <a:cs typeface="Times New Roman" panose="02020603050405020304" pitchFamily="18" charset="0"/>
              </a:rPr>
              <a:t>proactividad del personal.  </a:t>
            </a:r>
            <a:endParaRPr lang="es-ES" sz="1400" dirty="0">
              <a:solidFill>
                <a:schemeClr val="tx1"/>
              </a:solidFill>
              <a:cs typeface="Times New Roman" panose="02020603050405020304" pitchFamily="18" charset="0"/>
            </a:endParaRPr>
          </a:p>
          <a:p>
            <a:endParaRPr lang="en-LT" dirty="0"/>
          </a:p>
        </p:txBody>
      </p:sp>
      <p:sp>
        <p:nvSpPr>
          <p:cNvPr id="33" name="TextBox 32">
            <a:extLst>
              <a:ext uri="{FF2B5EF4-FFF2-40B4-BE49-F238E27FC236}">
                <a16:creationId xmlns:a16="http://schemas.microsoft.com/office/drawing/2014/main" id="{8E09FA9C-89C6-D092-E6FB-017BB115450E}"/>
              </a:ext>
            </a:extLst>
          </p:cNvPr>
          <p:cNvSpPr txBox="1"/>
          <p:nvPr/>
        </p:nvSpPr>
        <p:spPr>
          <a:xfrm>
            <a:off x="2091377" y="4503349"/>
            <a:ext cx="1509194" cy="1446550"/>
          </a:xfrm>
          <a:prstGeom prst="rect">
            <a:avLst/>
          </a:prstGeom>
          <a:noFill/>
        </p:spPr>
        <p:txBody>
          <a:bodyPr wrap="square" rtlCol="0">
            <a:spAutoFit/>
          </a:bodyPr>
          <a:lstStyle/>
          <a:p>
            <a:pPr algn="ctr"/>
            <a:r>
              <a:rPr lang="es-ES" sz="1400">
                <a:solidFill>
                  <a:schemeClr val="tx1"/>
                </a:solidFill>
                <a:cs typeface="Times New Roman" panose="02020603050405020304" pitchFamily="18" charset="0"/>
              </a:rPr>
              <a:t>El sistema se basa en los principios de justicia, transparencia y competitividad  </a:t>
            </a:r>
          </a:p>
          <a:p>
            <a:pPr algn="ctr"/>
            <a:endParaRPr lang="en-LT" dirty="0"/>
          </a:p>
        </p:txBody>
      </p:sp>
      <p:sp>
        <p:nvSpPr>
          <p:cNvPr id="34" name="TextBox 33">
            <a:extLst>
              <a:ext uri="{FF2B5EF4-FFF2-40B4-BE49-F238E27FC236}">
                <a16:creationId xmlns:a16="http://schemas.microsoft.com/office/drawing/2014/main" id="{00625F7D-E24F-6BDF-4C6E-B9CF85DAB676}"/>
              </a:ext>
            </a:extLst>
          </p:cNvPr>
          <p:cNvSpPr txBox="1"/>
          <p:nvPr/>
        </p:nvSpPr>
        <p:spPr>
          <a:xfrm>
            <a:off x="3797084" y="4503349"/>
            <a:ext cx="1509194" cy="1624484"/>
          </a:xfrm>
          <a:prstGeom prst="rect">
            <a:avLst/>
          </a:prstGeom>
          <a:noFill/>
        </p:spPr>
        <p:txBody>
          <a:bodyPr wrap="square" rtlCol="0">
            <a:spAutoFit/>
          </a:bodyPr>
          <a:lstStyle/>
          <a:p>
            <a:pPr lvl="0" algn="ctr">
              <a:lnSpc>
                <a:spcPct val="107000"/>
              </a:lnSpc>
              <a:spcAft>
                <a:spcPts val="800"/>
              </a:spcAft>
            </a:pPr>
            <a:r>
              <a:rPr lang="es-ES" sz="1400" dirty="0">
                <a:solidFill>
                  <a:schemeClr val="tx1"/>
                </a:solidFill>
              </a:rPr>
              <a:t>El sistema se basa en la experiencia, los conocimientos y el esfuerzo de</a:t>
            </a:r>
            <a:r>
              <a:rPr lang="es-ES" sz="1400" dirty="0"/>
              <a:t>l personal</a:t>
            </a:r>
            <a:endParaRPr lang="es-ES" sz="1400" dirty="0">
              <a:solidFill>
                <a:schemeClr val="tx1"/>
              </a:solidFill>
            </a:endParaRPr>
          </a:p>
          <a:p>
            <a:pPr algn="ctr"/>
            <a:endParaRPr lang="en-LT" dirty="0"/>
          </a:p>
        </p:txBody>
      </p:sp>
      <p:sp>
        <p:nvSpPr>
          <p:cNvPr id="35" name="TextBox 34">
            <a:extLst>
              <a:ext uri="{FF2B5EF4-FFF2-40B4-BE49-F238E27FC236}">
                <a16:creationId xmlns:a16="http://schemas.microsoft.com/office/drawing/2014/main" id="{DC88E614-2700-D923-C247-4A2ACB986952}"/>
              </a:ext>
            </a:extLst>
          </p:cNvPr>
          <p:cNvSpPr txBox="1"/>
          <p:nvPr/>
        </p:nvSpPr>
        <p:spPr>
          <a:xfrm>
            <a:off x="6893289" y="4108054"/>
            <a:ext cx="1511085" cy="2308324"/>
          </a:xfrm>
          <a:prstGeom prst="rect">
            <a:avLst/>
          </a:prstGeom>
          <a:noFill/>
        </p:spPr>
        <p:txBody>
          <a:bodyPr wrap="square" rtlCol="0">
            <a:spAutoFit/>
          </a:bodyPr>
          <a:lstStyle/>
          <a:p>
            <a:pPr algn="ctr"/>
            <a:r>
              <a:rPr lang="es-ES" sz="1400">
                <a:solidFill>
                  <a:schemeClr val="tx1"/>
                </a:solidFill>
                <a:cs typeface="Times New Roman" panose="02020603050405020304" pitchFamily="18" charset="0"/>
              </a:rPr>
              <a:t>Identificación y evaluación de competencias, elaboración de los programas formativos según</a:t>
            </a:r>
          </a:p>
          <a:p>
            <a:pPr algn="ctr"/>
            <a:r>
              <a:rPr lang="es-ES" sz="1400">
                <a:solidFill>
                  <a:schemeClr val="tx1"/>
                </a:solidFill>
                <a:cs typeface="Times New Roman" panose="02020603050405020304" pitchFamily="18" charset="0"/>
              </a:rPr>
              <a:t>la necesidad del desarrollo de competencias</a:t>
            </a:r>
          </a:p>
          <a:p>
            <a:endParaRPr lang="en-LT" dirty="0"/>
          </a:p>
        </p:txBody>
      </p:sp>
      <p:sp>
        <p:nvSpPr>
          <p:cNvPr id="36" name="TextBox 35">
            <a:extLst>
              <a:ext uri="{FF2B5EF4-FFF2-40B4-BE49-F238E27FC236}">
                <a16:creationId xmlns:a16="http://schemas.microsoft.com/office/drawing/2014/main" id="{EB32D843-9517-DBA3-C511-C78164AA66AC}"/>
              </a:ext>
            </a:extLst>
          </p:cNvPr>
          <p:cNvSpPr txBox="1"/>
          <p:nvPr/>
        </p:nvSpPr>
        <p:spPr>
          <a:xfrm>
            <a:off x="8663141" y="4287905"/>
            <a:ext cx="1384931" cy="2092881"/>
          </a:xfrm>
          <a:prstGeom prst="rect">
            <a:avLst/>
          </a:prstGeom>
          <a:noFill/>
        </p:spPr>
        <p:txBody>
          <a:bodyPr wrap="square" rtlCol="0">
            <a:spAutoFit/>
          </a:bodyPr>
          <a:lstStyle/>
          <a:p>
            <a:pPr algn="ctr"/>
            <a:r>
              <a:rPr lang="es-ES" sz="1400" dirty="0">
                <a:solidFill>
                  <a:schemeClr val="tx1"/>
                </a:solidFill>
                <a:cs typeface="Times New Roman" panose="02020603050405020304" pitchFamily="18" charset="0"/>
              </a:rPr>
              <a:t>Aprendizaje en línea, pruebas de conocimientos, retroalimentación, historial de calificación del personal</a:t>
            </a:r>
          </a:p>
          <a:p>
            <a:endParaRPr lang="en-LT" dirty="0"/>
          </a:p>
        </p:txBody>
      </p:sp>
      <p:sp>
        <p:nvSpPr>
          <p:cNvPr id="37" name="TextBox 36">
            <a:extLst>
              <a:ext uri="{FF2B5EF4-FFF2-40B4-BE49-F238E27FC236}">
                <a16:creationId xmlns:a16="http://schemas.microsoft.com/office/drawing/2014/main" id="{D074CE35-4D51-A386-E292-87846AC667A5}"/>
              </a:ext>
            </a:extLst>
          </p:cNvPr>
          <p:cNvSpPr txBox="1"/>
          <p:nvPr/>
        </p:nvSpPr>
        <p:spPr>
          <a:xfrm>
            <a:off x="10365817" y="4602483"/>
            <a:ext cx="1384931" cy="1231106"/>
          </a:xfrm>
          <a:prstGeom prst="rect">
            <a:avLst/>
          </a:prstGeom>
          <a:noFill/>
        </p:spPr>
        <p:txBody>
          <a:bodyPr wrap="square" rtlCol="0">
            <a:spAutoFit/>
          </a:bodyPr>
          <a:lstStyle/>
          <a:p>
            <a:pPr algn="ctr"/>
            <a:r>
              <a:rPr lang="es-ES" sz="1400">
                <a:solidFill>
                  <a:schemeClr val="tx1"/>
                </a:solidFill>
                <a:cs typeface="Times New Roman" panose="02020603050405020304" pitchFamily="18" charset="0"/>
              </a:rPr>
              <a:t>Biblioteca electrónica, banco de conocimientos y formación de la organización. </a:t>
            </a:r>
          </a:p>
          <a:p>
            <a:endParaRPr lang="en-LT" dirty="0"/>
          </a:p>
        </p:txBody>
      </p:sp>
    </p:spTree>
    <p:extLst>
      <p:ext uri="{BB962C8B-B14F-4D97-AF65-F5344CB8AC3E}">
        <p14:creationId xmlns:p14="http://schemas.microsoft.com/office/powerpoint/2010/main" val="225090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751</Words>
  <Application>Microsoft Office PowerPoint</Application>
  <PresentationFormat>Panorámica</PresentationFormat>
  <Paragraphs>59</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Calibri</vt:lpstr>
      <vt:lpstr>Calibri Light</vt:lpstr>
      <vt:lpstr>Gordita Medium</vt:lpstr>
      <vt:lpstr>Times New Roman</vt:lpstr>
      <vt:lpstr>Office Theme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Rosa María Molano Mohedano</cp:lastModifiedBy>
  <cp:revision>17</cp:revision>
  <dcterms:created xsi:type="dcterms:W3CDTF">2023-05-05T07:46:31Z</dcterms:created>
  <dcterms:modified xsi:type="dcterms:W3CDTF">2023-10-13T13:36:51Z</dcterms:modified>
</cp:coreProperties>
</file>